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14" r:id="rId1"/>
    <p:sldMasterId id="2147485311" r:id="rId2"/>
  </p:sldMasterIdLst>
  <p:notesMasterIdLst>
    <p:notesMasterId r:id="rId14"/>
  </p:notesMasterIdLst>
  <p:handoutMasterIdLst>
    <p:handoutMasterId r:id="rId15"/>
  </p:handoutMasterIdLst>
  <p:sldIdLst>
    <p:sldId id="1778" r:id="rId3"/>
    <p:sldId id="1703" r:id="rId4"/>
    <p:sldId id="1777" r:id="rId5"/>
    <p:sldId id="1762" r:id="rId6"/>
    <p:sldId id="1763" r:id="rId7"/>
    <p:sldId id="1764" r:id="rId8"/>
    <p:sldId id="1740" r:id="rId9"/>
    <p:sldId id="1757" r:id="rId10"/>
    <p:sldId id="1759" r:id="rId11"/>
    <p:sldId id="1754" r:id="rId12"/>
    <p:sldId id="1747" r:id="rId13"/>
  </p:sldIdLst>
  <p:sldSz cx="12192000" cy="6858000"/>
  <p:notesSz cx="7102475" cy="10231438"/>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2">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na Williams" initials="DW" lastIdx="1" clrIdx="0">
    <p:extLst>
      <p:ext uri="{19B8F6BF-5375-455C-9EA6-DF929625EA0E}">
        <p15:presenceInfo xmlns:p15="http://schemas.microsoft.com/office/powerpoint/2012/main" userId="a4ba403805c45c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CB0"/>
    <a:srgbClr val="E6E6E6"/>
    <a:srgbClr val="FFDA65"/>
    <a:srgbClr val="FFFF99"/>
    <a:srgbClr val="F8971C"/>
    <a:srgbClr val="FFFFCC"/>
    <a:srgbClr val="FF9797"/>
    <a:srgbClr val="FF5D5D"/>
    <a:srgbClr val="EAE7EA"/>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779" autoAdjust="0"/>
    <p:restoredTop sz="93701" autoAdjust="0"/>
  </p:normalViewPr>
  <p:slideViewPr>
    <p:cSldViewPr>
      <p:cViewPr varScale="1">
        <p:scale>
          <a:sx n="64" d="100"/>
          <a:sy n="64" d="100"/>
        </p:scale>
        <p:origin x="1116" y="43"/>
      </p:cViewPr>
      <p:guideLst>
        <p:guide orient="horz" pos="2160"/>
        <p:guide pos="3840"/>
      </p:guideLst>
    </p:cSldViewPr>
  </p:slideViewPr>
  <p:notesTextViewPr>
    <p:cViewPr>
      <p:scale>
        <a:sx n="100" d="100"/>
        <a:sy n="100" d="100"/>
      </p:scale>
      <p:origin x="0" y="0"/>
    </p:cViewPr>
  </p:notesTextViewPr>
  <p:sorterViewPr>
    <p:cViewPr>
      <p:scale>
        <a:sx n="66" d="100"/>
        <a:sy n="66" d="100"/>
      </p:scale>
      <p:origin x="0" y="-1848"/>
    </p:cViewPr>
  </p:sorterViewPr>
  <p:notesViewPr>
    <p:cSldViewPr>
      <p:cViewPr varScale="1">
        <p:scale>
          <a:sx n="52" d="100"/>
          <a:sy n="52" d="100"/>
        </p:scale>
        <p:origin x="2904" y="78"/>
      </p:cViewPr>
      <p:guideLst>
        <p:guide orient="horz" pos="3222"/>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39" name="Rectangle 3"/>
          <p:cNvSpPr>
            <a:spLocks noGrp="1" noChangeArrowheads="1"/>
          </p:cNvSpPr>
          <p:nvPr>
            <p:ph type="dt" sz="quarter" idx="1"/>
          </p:nvPr>
        </p:nvSpPr>
        <p:spPr bwMode="auto">
          <a:xfrm>
            <a:off x="4022725"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cs typeface="Arial" charset="0"/>
              </a:defRPr>
            </a:lvl1pPr>
          </a:lstStyle>
          <a:p>
            <a:pPr>
              <a:defRPr/>
            </a:pPr>
            <a:endParaRPr lang="en-US" dirty="0"/>
          </a:p>
        </p:txBody>
      </p:sp>
      <p:sp>
        <p:nvSpPr>
          <p:cNvPr id="39940" name="Rectangle 4"/>
          <p:cNvSpPr>
            <a:spLocks noGrp="1" noChangeArrowheads="1"/>
          </p:cNvSpPr>
          <p:nvPr>
            <p:ph type="ftr" sz="quarter" idx="2"/>
          </p:nvPr>
        </p:nvSpPr>
        <p:spPr bwMode="auto">
          <a:xfrm>
            <a:off x="0"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41" name="Rectangle 5"/>
          <p:cNvSpPr>
            <a:spLocks noGrp="1" noChangeArrowheads="1"/>
          </p:cNvSpPr>
          <p:nvPr>
            <p:ph type="sldNum" sz="quarter" idx="3"/>
          </p:nvPr>
        </p:nvSpPr>
        <p:spPr bwMode="auto">
          <a:xfrm>
            <a:off x="4022725"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C8397A9C-258C-404B-BFB8-2420DC9ED892}" type="slidenum">
              <a:rPr lang="en-US" altLang="en-US"/>
              <a:pPr>
                <a:defRPr/>
              </a:pPr>
              <a:t>‹#›</a:t>
            </a:fld>
            <a:endParaRPr lang="en-US" altLang="en-US" dirty="0"/>
          </a:p>
        </p:txBody>
      </p:sp>
    </p:spTree>
    <p:extLst>
      <p:ext uri="{BB962C8B-B14F-4D97-AF65-F5344CB8AC3E}">
        <p14:creationId xmlns:p14="http://schemas.microsoft.com/office/powerpoint/2010/main" val="32117110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3" name="Rectangle 3"/>
          <p:cNvSpPr>
            <a:spLocks noGrp="1" noChangeArrowheads="1"/>
          </p:cNvSpPr>
          <p:nvPr>
            <p:ph type="dt" idx="1"/>
          </p:nvPr>
        </p:nvSpPr>
        <p:spPr bwMode="auto">
          <a:xfrm>
            <a:off x="4022725"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IN" dirty="0"/>
          </a:p>
        </p:txBody>
      </p:sp>
      <p:sp>
        <p:nvSpPr>
          <p:cNvPr id="32772" name="Rectangle 4"/>
          <p:cNvSpPr>
            <a:spLocks noGrp="1" noRot="1" noChangeAspect="1" noChangeArrowheads="1" noTextEdit="1"/>
          </p:cNvSpPr>
          <p:nvPr>
            <p:ph type="sldImg" idx="2"/>
          </p:nvPr>
        </p:nvSpPr>
        <p:spPr bwMode="auto">
          <a:xfrm>
            <a:off x="141288" y="766763"/>
            <a:ext cx="6819900" cy="3836987"/>
          </a:xfrm>
          <a:prstGeom prst="rect">
            <a:avLst/>
          </a:prstGeom>
          <a:noFill/>
          <a:ln w="9525">
            <a:solidFill>
              <a:srgbClr val="000000"/>
            </a:solidFill>
            <a:miter lim="800000"/>
            <a:headEnd/>
            <a:tailEnd/>
          </a:ln>
        </p:spPr>
      </p:sp>
      <p:sp>
        <p:nvSpPr>
          <p:cNvPr id="66565" name="Rectangle 5"/>
          <p:cNvSpPr>
            <a:spLocks noGrp="1" noChangeArrowheads="1"/>
          </p:cNvSpPr>
          <p:nvPr>
            <p:ph type="body" sz="quarter" idx="3"/>
          </p:nvPr>
        </p:nvSpPr>
        <p:spPr bwMode="auto">
          <a:xfrm>
            <a:off x="709613" y="4859338"/>
            <a:ext cx="5683250" cy="4605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IN" noProof="0"/>
              <a:t>Click to edit Master text styles</a:t>
            </a:r>
          </a:p>
          <a:p>
            <a:pPr lvl="1"/>
            <a:r>
              <a:rPr lang="en-IN" noProof="0"/>
              <a:t>Second level</a:t>
            </a:r>
          </a:p>
          <a:p>
            <a:pPr lvl="2"/>
            <a:r>
              <a:rPr lang="en-IN" noProof="0"/>
              <a:t>Third level</a:t>
            </a:r>
          </a:p>
          <a:p>
            <a:pPr lvl="3"/>
            <a:r>
              <a:rPr lang="en-IN" noProof="0"/>
              <a:t>Fourth level</a:t>
            </a:r>
          </a:p>
          <a:p>
            <a:pPr lvl="4"/>
            <a:r>
              <a:rPr lang="en-IN" noProof="0"/>
              <a:t>Fifth level</a:t>
            </a:r>
          </a:p>
        </p:txBody>
      </p:sp>
      <p:sp>
        <p:nvSpPr>
          <p:cNvPr id="66566" name="Rectangle 6"/>
          <p:cNvSpPr>
            <a:spLocks noGrp="1" noChangeArrowheads="1"/>
          </p:cNvSpPr>
          <p:nvPr>
            <p:ph type="ftr" sz="quarter" idx="4"/>
          </p:nvPr>
        </p:nvSpPr>
        <p:spPr bwMode="auto">
          <a:xfrm>
            <a:off x="0"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7" name="Rectangle 7"/>
          <p:cNvSpPr>
            <a:spLocks noGrp="1" noChangeArrowheads="1"/>
          </p:cNvSpPr>
          <p:nvPr>
            <p:ph type="sldNum" sz="quarter" idx="5"/>
          </p:nvPr>
        </p:nvSpPr>
        <p:spPr bwMode="auto">
          <a:xfrm>
            <a:off x="4022725"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5727937-5596-4E43-8BF8-F65341910206}" type="slidenum">
              <a:rPr lang="en-IN" altLang="en-US"/>
              <a:pPr>
                <a:defRPr/>
              </a:pPr>
              <a:t>‹#›</a:t>
            </a:fld>
            <a:endParaRPr lang="en-IN" altLang="en-US" dirty="0"/>
          </a:p>
        </p:txBody>
      </p:sp>
    </p:spTree>
    <p:extLst>
      <p:ext uri="{BB962C8B-B14F-4D97-AF65-F5344CB8AC3E}">
        <p14:creationId xmlns:p14="http://schemas.microsoft.com/office/powerpoint/2010/main" val="426462267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792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0539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6683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75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142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C4D6E1-D36A-4B8A-B13B-1793B15766EE}"/>
              </a:ext>
            </a:extLst>
          </p:cNvPr>
          <p:cNvSpPr/>
          <p:nvPr userDrawn="1"/>
        </p:nvSpPr>
        <p:spPr>
          <a:xfrm>
            <a:off x="0" y="0"/>
            <a:ext cx="12192000" cy="4437112"/>
          </a:xfrm>
          <a:prstGeom prst="rect">
            <a:avLst/>
          </a:prstGeom>
          <a:solidFill>
            <a:srgbClr val="128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PT Sans" charset="-52"/>
              <a:ea typeface="PT Sans" charset="-52"/>
              <a:cs typeface="PT Sans" charset="-52"/>
            </a:endParaRPr>
          </a:p>
        </p:txBody>
      </p:sp>
      <p:sp>
        <p:nvSpPr>
          <p:cNvPr id="4102" name="Rectangle 6"/>
          <p:cNvSpPr>
            <a:spLocks noGrp="1" noChangeArrowheads="1"/>
          </p:cNvSpPr>
          <p:nvPr>
            <p:ph type="ctrTitle" hasCustomPrompt="1"/>
          </p:nvPr>
        </p:nvSpPr>
        <p:spPr>
          <a:xfrm>
            <a:off x="0" y="1161430"/>
            <a:ext cx="12192000" cy="1187450"/>
          </a:xfrm>
          <a:prstGeom prst="rect">
            <a:avLst/>
          </a:prstGeom>
        </p:spPr>
        <p:txBody>
          <a:bodyPr/>
          <a:lstStyle>
            <a:lvl1pPr algn="ctr">
              <a:defRPr lang="en-US" sz="5400" kern="1200" dirty="0">
                <a:solidFill>
                  <a:schemeClr val="bg1"/>
                </a:solidFill>
                <a:latin typeface="PT Sans" charset="-52"/>
                <a:ea typeface="PT Sans" charset="-52"/>
                <a:cs typeface="PT Sans" charset="-52"/>
              </a:defRPr>
            </a:lvl1pPr>
          </a:lstStyle>
          <a:p>
            <a:pPr algn="ctr"/>
            <a:r>
              <a:rPr lang="en-GB" altLang="en-US" sz="5400" dirty="0">
                <a:solidFill>
                  <a:schemeClr val="bg1"/>
                </a:solidFill>
                <a:latin typeface="PT Sans" charset="-52"/>
                <a:ea typeface="PT Sans" charset="-52"/>
                <a:cs typeface="PT Sans" charset="-52"/>
              </a:rPr>
              <a:t>XXX</a:t>
            </a:r>
            <a:br>
              <a:rPr lang="en-GB" altLang="en-US" sz="5400" dirty="0">
                <a:solidFill>
                  <a:schemeClr val="bg1"/>
                </a:solidFill>
                <a:latin typeface="PT Sans" charset="-52"/>
                <a:ea typeface="PT Sans" charset="-52"/>
                <a:cs typeface="PT Sans" charset="-52"/>
              </a:rPr>
            </a:br>
            <a:r>
              <a:rPr lang="en-GB" altLang="en-US" sz="5400" dirty="0">
                <a:solidFill>
                  <a:schemeClr val="bg1"/>
                </a:solidFill>
                <a:latin typeface="PT Sans" charset="-52"/>
                <a:ea typeface="PT Sans" charset="-52"/>
                <a:cs typeface="PT Sans" charset="-52"/>
              </a:rPr>
              <a:t>ATTRITION ANALYSIS</a:t>
            </a:r>
            <a:br>
              <a:rPr lang="en-GB" altLang="en-US" sz="5400" dirty="0">
                <a:solidFill>
                  <a:schemeClr val="bg1"/>
                </a:solidFill>
                <a:latin typeface="PT Sans" charset="-52"/>
                <a:ea typeface="PT Sans" charset="-52"/>
                <a:cs typeface="PT Sans" charset="-52"/>
              </a:rPr>
            </a:br>
            <a:r>
              <a:rPr lang="en-US" altLang="en-US" sz="5400" dirty="0">
                <a:solidFill>
                  <a:schemeClr val="bg1"/>
                </a:solidFill>
                <a:latin typeface="PT Sans" charset="-52"/>
                <a:ea typeface="PT Sans" charset="-52"/>
                <a:cs typeface="PT Sans" charset="-52"/>
              </a:rPr>
              <a:t>Jan-17 to Dec-17</a:t>
            </a:r>
            <a:endParaRPr lang="en-GB" altLang="en-US" sz="5400" dirty="0">
              <a:solidFill>
                <a:schemeClr val="bg1"/>
              </a:solidFill>
              <a:latin typeface="PT Sans" charset="-52"/>
              <a:ea typeface="PT Sans" charset="-52"/>
              <a:cs typeface="PT Sans" charset="-52"/>
            </a:endParaRPr>
          </a:p>
        </p:txBody>
      </p:sp>
      <p:pic>
        <p:nvPicPr>
          <p:cNvPr id="7" name="Picture 6">
            <a:extLst>
              <a:ext uri="{FF2B5EF4-FFF2-40B4-BE49-F238E27FC236}">
                <a16:creationId xmlns:a16="http://schemas.microsoft.com/office/drawing/2014/main" id="{AFED3170-A0A8-430C-87F9-1B252EC611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48328" y="5014865"/>
            <a:ext cx="2607016" cy="1296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014-A17D-4BE0-A5C7-F59DA10F1E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9CC0CE-D520-4208-87A3-5F1415303B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B0B162-98EA-44AD-ABE7-BEA1BC23C542}"/>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508F92B4-B74B-4500-8076-011E3B4B94A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2A342B5-76D0-406F-B862-1157C4D4DE4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5504626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5ADA-942C-4A46-97A9-BDB2C88345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5157C9-84CB-4A74-80CD-E5593B159D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559A5B-C2B5-4203-AC50-903E77A67586}"/>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7C92263-01BC-44DC-81A8-1D0DFADEA85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C414BB3-C853-4EAD-9693-4AD066F627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69712805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1B49-6B3A-4BE1-B21A-8A55382A80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F36A56-ED92-4C57-9957-82842F4ABB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3D605-BBC0-4782-BEE4-C476816A981F}"/>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17BEAC2C-7A13-48AC-BF27-9594C5EFB12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BEFC30-EEE5-4122-AAD7-E63378030475}"/>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559893614"/>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65FB-7BD3-4268-B2F6-8F181F826E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31779A-D4BA-4A15-A5CB-EB49AE77A9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49126D-AC8F-4BB8-82A5-CCD9921045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A44628F-8506-4103-8886-E4AB6190F82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F44AA08-06D1-43A8-B29D-DC3CAFF828A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5399CCE-B06E-49AF-A034-E16843838413}"/>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373123212"/>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389D-75EC-47FB-9DBC-AF920B11B0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079BBD-B2DA-4E7C-A315-4349E137B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70F610-54F3-4FDF-96B7-C76CC236E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BD4417-EFAD-4CCB-A9E8-D6BE6D7E71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29819F-D815-4721-A834-3088EE077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C7E4CC-22AC-4082-A0FC-39A06D2CA20E}"/>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EC98FD61-9501-4F62-AD31-49AC6702BE86}"/>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726A48F-BF0F-43E1-8E39-A33D8EB17DA9}"/>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846760858"/>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12E8-F3DC-4F1A-A0D1-41F3C95D2C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ACEDCB-4B24-42DD-9C28-6933FB8397C6}"/>
              </a:ext>
            </a:extLst>
          </p:cNvPr>
          <p:cNvSpPr>
            <a:spLocks noGrp="1"/>
          </p:cNvSpPr>
          <p:nvPr>
            <p:ph type="dt" sz="half" idx="10"/>
          </p:nvPr>
        </p:nvSpPr>
        <p:spPr/>
        <p:txBody>
          <a:bodyPr/>
          <a:lstStyle/>
          <a:p>
            <a:endParaRPr lang="en-IN" dirty="0"/>
          </a:p>
        </p:txBody>
      </p:sp>
      <p:sp>
        <p:nvSpPr>
          <p:cNvPr id="4" name="Footer Placeholder 3">
            <a:extLst>
              <a:ext uri="{FF2B5EF4-FFF2-40B4-BE49-F238E27FC236}">
                <a16:creationId xmlns:a16="http://schemas.microsoft.com/office/drawing/2014/main" id="{4C6AA5B4-DB58-4BE6-87FC-E54322848816}"/>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CB07BCE-C84A-4D15-BDCA-A4A17C81CC50}"/>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79125879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50DDA-C0B9-46DE-84EF-23772545205A}"/>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EF973F24-8AC9-4153-9C0D-44F0B20F148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CBEC8F4-7CF3-41A1-B5DB-8C0F33912B3B}"/>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4504296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E2E8-29B4-4634-A9E4-71DE79E31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1B2468-33A2-4090-8055-C37D8D99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D47D0B-2AB2-4A68-B334-4171BBEB5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BE0F6-F710-4561-B348-175A718A97F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20A345A3-F2DE-4CCB-A45B-4B1D021AB9D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A2EFDBE-1C5F-4C29-BB7E-BD23EEF96A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131042707"/>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EABDA-0FBB-41B1-9543-8F6443B77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2BAB43-DA91-4B72-AF21-9B8C7A3A39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3B8F622B-C0C0-45AB-9DD8-6DAB3959C9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E727F-859F-4EA1-8504-8EE84E846D9F}"/>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D118DA33-1474-4C55-A272-673ECE7E1A9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D546EBD-B5DA-4C33-BAA7-774E1DE6AA91}"/>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4116513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50D7-9E85-4B33-9603-5A2F703862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87836C-F010-4B64-A76A-9C7909B86F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3816C1-B7E4-434B-95C0-A3D32F45B5AB}"/>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4B6D9190-AC00-4ED3-9224-6D6D5A1BFAE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E27F6DE-8BFE-4F6F-BF5B-2951499E8BE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79902745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7D8291-E703-470F-8206-BAF36BA056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5E4336-1526-4599-B58B-FF3F71678D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FACB57-3162-40FC-AC8B-CF76BF5C2DC7}"/>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617D200-1D49-467A-8977-7882867C950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B39BEEF-2013-41E7-A182-8A4515699132}"/>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56763721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A406-4755-414C-B6DE-72617AC546E0}"/>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GB"/>
          </a:p>
        </p:txBody>
      </p:sp>
      <p:pic>
        <p:nvPicPr>
          <p:cNvPr id="3" name="Picture 2">
            <a:extLst>
              <a:ext uri="{FF2B5EF4-FFF2-40B4-BE49-F238E27FC236}">
                <a16:creationId xmlns:a16="http://schemas.microsoft.com/office/drawing/2014/main" id="{78DE915D-638A-48DA-8992-9748E7D54466}"/>
              </a:ext>
            </a:extLst>
          </p:cNvPr>
          <p:cNvPicPr>
            <a:picLocks noChangeAspect="1"/>
          </p:cNvPicPr>
          <p:nvPr userDrawn="1"/>
        </p:nvPicPr>
        <p:blipFill>
          <a:blip r:embed="rId2"/>
          <a:stretch>
            <a:fillRect/>
          </a:stretch>
        </p:blipFill>
        <p:spPr>
          <a:xfrm>
            <a:off x="5400" y="0"/>
            <a:ext cx="12181201" cy="6858000"/>
          </a:xfrm>
          <a:prstGeom prst="rect">
            <a:avLst/>
          </a:prstGeom>
        </p:spPr>
      </p:pic>
      <p:sp>
        <p:nvSpPr>
          <p:cNvPr id="4" name="Rectangle 3">
            <a:extLst>
              <a:ext uri="{FF2B5EF4-FFF2-40B4-BE49-F238E27FC236}">
                <a16:creationId xmlns:a16="http://schemas.microsoft.com/office/drawing/2014/main" id="{A3FEA9C9-6852-46B5-A5C7-CD7427DBF593}"/>
              </a:ext>
            </a:extLst>
          </p:cNvPr>
          <p:cNvSpPr/>
          <p:nvPr userDrawn="1"/>
        </p:nvSpPr>
        <p:spPr>
          <a:xfrm>
            <a:off x="119336" y="5157192"/>
            <a:ext cx="4032448" cy="16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5CAF56FC-7358-47D4-AA6C-5E4701B5EC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2052" y="5131243"/>
            <a:ext cx="2607016" cy="1296144"/>
          </a:xfrm>
          <a:prstGeom prst="rect">
            <a:avLst/>
          </a:prstGeom>
        </p:spPr>
      </p:pic>
      <p:pic>
        <p:nvPicPr>
          <p:cNvPr id="7" name="Picture 6">
            <a:extLst>
              <a:ext uri="{FF2B5EF4-FFF2-40B4-BE49-F238E27FC236}">
                <a16:creationId xmlns:a16="http://schemas.microsoft.com/office/drawing/2014/main" id="{F78ADE75-B708-4075-BCB7-B5B5502C67E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89353" y="3550928"/>
            <a:ext cx="413249" cy="413249"/>
          </a:xfrm>
          <a:prstGeom prst="rect">
            <a:avLst/>
          </a:prstGeom>
        </p:spPr>
      </p:pic>
      <p:pic>
        <p:nvPicPr>
          <p:cNvPr id="8" name="Picture 7">
            <a:extLst>
              <a:ext uri="{FF2B5EF4-FFF2-40B4-BE49-F238E27FC236}">
                <a16:creationId xmlns:a16="http://schemas.microsoft.com/office/drawing/2014/main" id="{9B4C9D8C-09F9-48A3-9A22-426FEB9B469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80375" y="5130156"/>
            <a:ext cx="220591" cy="220591"/>
          </a:xfrm>
          <a:prstGeom prst="rect">
            <a:avLst/>
          </a:prstGeom>
        </p:spPr>
      </p:pic>
      <p:pic>
        <p:nvPicPr>
          <p:cNvPr id="9" name="Picture 8">
            <a:extLst>
              <a:ext uri="{FF2B5EF4-FFF2-40B4-BE49-F238E27FC236}">
                <a16:creationId xmlns:a16="http://schemas.microsoft.com/office/drawing/2014/main" id="{E12DEF75-8884-4125-9987-89D27250B3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870796" y="5643025"/>
            <a:ext cx="444928" cy="444928"/>
          </a:xfrm>
          <a:prstGeom prst="rect">
            <a:avLst/>
          </a:prstGeom>
        </p:spPr>
      </p:pic>
      <p:sp>
        <p:nvSpPr>
          <p:cNvPr id="10" name="TextBox 9">
            <a:extLst>
              <a:ext uri="{FF2B5EF4-FFF2-40B4-BE49-F238E27FC236}">
                <a16:creationId xmlns:a16="http://schemas.microsoft.com/office/drawing/2014/main" id="{52CCB465-4F20-448F-8FA2-62AB6F1A8A25}"/>
              </a:ext>
            </a:extLst>
          </p:cNvPr>
          <p:cNvSpPr txBox="1"/>
          <p:nvPr userDrawn="1"/>
        </p:nvSpPr>
        <p:spPr>
          <a:xfrm>
            <a:off x="7006924" y="2148666"/>
            <a:ext cx="5019490" cy="4035464"/>
          </a:xfrm>
          <a:prstGeom prst="rect">
            <a:avLst/>
          </a:prstGeom>
          <a:noFill/>
        </p:spPr>
        <p:txBody>
          <a:bodyPr wrap="square" rtlCol="0">
            <a:spAutoFit/>
          </a:bodyPr>
          <a:lstStyle/>
          <a:p>
            <a:pPr algn="r"/>
            <a:r>
              <a:rPr lang="en-GB" sz="2053" b="1" dirty="0">
                <a:solidFill>
                  <a:schemeClr val="bg1"/>
                </a:solidFill>
                <a:latin typeface="PT Sans"/>
              </a:rPr>
              <a:t>Contact Us</a:t>
            </a:r>
          </a:p>
          <a:p>
            <a:pPr algn="r"/>
            <a:endParaRPr lang="en-GB" sz="1400" b="1" dirty="0">
              <a:solidFill>
                <a:schemeClr val="bg1"/>
              </a:solidFill>
              <a:latin typeface="PT Sans"/>
            </a:endParaRPr>
          </a:p>
          <a:p>
            <a:pPr algn="r"/>
            <a:endParaRPr lang="en-GB" sz="2053" b="1" dirty="0">
              <a:solidFill>
                <a:schemeClr val="bg1"/>
              </a:solidFill>
              <a:latin typeface="PT Sans"/>
            </a:endParaRPr>
          </a:p>
          <a:p>
            <a:pPr algn="r"/>
            <a:r>
              <a:rPr lang="en-GB" sz="2053" b="1" dirty="0">
                <a:solidFill>
                  <a:schemeClr val="bg1"/>
                </a:solidFill>
                <a:latin typeface="PT Sans"/>
              </a:rPr>
              <a:t>AceNgage Infoservices Private Limited</a:t>
            </a:r>
          </a:p>
          <a:p>
            <a:pPr algn="r"/>
            <a:endParaRPr lang="en-GB" sz="2053" b="1" dirty="0">
              <a:solidFill>
                <a:schemeClr val="bg1"/>
              </a:solidFill>
              <a:latin typeface="PT Sans"/>
            </a:endParaRPr>
          </a:p>
          <a:p>
            <a:pPr algn="r"/>
            <a:r>
              <a:rPr lang="en-GB" b="1" dirty="0">
                <a:solidFill>
                  <a:schemeClr val="bg1"/>
                </a:solidFill>
                <a:latin typeface="PT Sans"/>
              </a:rPr>
              <a:t>#18/3, Executive Chambers</a:t>
            </a:r>
          </a:p>
          <a:p>
            <a:pPr algn="r"/>
            <a:r>
              <a:rPr lang="en-GB" b="1" dirty="0">
                <a:solidFill>
                  <a:schemeClr val="bg1"/>
                </a:solidFill>
                <a:latin typeface="PT Sans"/>
              </a:rPr>
              <a:t>Cunningham Road</a:t>
            </a:r>
          </a:p>
          <a:p>
            <a:pPr algn="r"/>
            <a:r>
              <a:rPr lang="en-GB" b="1" dirty="0">
                <a:solidFill>
                  <a:schemeClr val="bg1"/>
                </a:solidFill>
                <a:latin typeface="PT Sans"/>
              </a:rPr>
              <a:t>Bangalore – 560 052</a:t>
            </a:r>
          </a:p>
          <a:p>
            <a:pPr algn="r"/>
            <a:r>
              <a:rPr lang="en-GB" b="1" dirty="0">
                <a:solidFill>
                  <a:schemeClr val="bg1"/>
                </a:solidFill>
                <a:latin typeface="PT Sans"/>
              </a:rPr>
              <a:t>Karnataka, India</a:t>
            </a:r>
          </a:p>
          <a:p>
            <a:pPr algn="r"/>
            <a:endParaRPr lang="en-GB" sz="2053" b="1" dirty="0">
              <a:solidFill>
                <a:schemeClr val="bg1"/>
              </a:solidFill>
              <a:latin typeface="PT Sans"/>
            </a:endParaRPr>
          </a:p>
          <a:p>
            <a:pPr algn="r"/>
            <a:r>
              <a:rPr lang="en-GB" sz="2053" b="1" dirty="0">
                <a:solidFill>
                  <a:schemeClr val="bg1"/>
                </a:solidFill>
                <a:latin typeface="PT Sans"/>
              </a:rPr>
              <a:t>+91 80 4283 4333</a:t>
            </a:r>
          </a:p>
          <a:p>
            <a:pPr algn="r"/>
            <a:endParaRPr lang="en-GB" sz="2053" b="1" dirty="0">
              <a:solidFill>
                <a:schemeClr val="bg1"/>
              </a:solidFill>
              <a:latin typeface="PT Sans"/>
            </a:endParaRPr>
          </a:p>
          <a:p>
            <a:pPr algn="r"/>
            <a:r>
              <a:rPr lang="en-GB" sz="2053" b="1" dirty="0">
                <a:solidFill>
                  <a:schemeClr val="bg1"/>
                </a:solidFill>
                <a:latin typeface="PT Sans"/>
              </a:rPr>
              <a:t>mis@acengage.com</a:t>
            </a:r>
          </a:p>
        </p:txBody>
      </p:sp>
    </p:spTree>
    <p:extLst>
      <p:ext uri="{BB962C8B-B14F-4D97-AF65-F5344CB8AC3E}">
        <p14:creationId xmlns:p14="http://schemas.microsoft.com/office/powerpoint/2010/main" val="2143188179"/>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2" name="Line 124"/>
          <p:cNvSpPr>
            <a:spLocks noChangeShapeType="1"/>
          </p:cNvSpPr>
          <p:nvPr userDrawn="1"/>
        </p:nvSpPr>
        <p:spPr bwMode="auto">
          <a:xfrm flipV="1">
            <a:off x="0" y="502008"/>
            <a:ext cx="12192000" cy="0"/>
          </a:xfrm>
          <a:prstGeom prst="line">
            <a:avLst/>
          </a:prstGeom>
          <a:noFill/>
          <a:ln w="9525">
            <a:solidFill>
              <a:srgbClr val="F8971C"/>
            </a:solidFill>
            <a:round/>
            <a:headEnd/>
            <a:tailEnd/>
          </a:ln>
        </p:spPr>
        <p:txBody>
          <a:bodyPr/>
          <a:lstStyle/>
          <a:p>
            <a:pPr>
              <a:defRPr/>
            </a:pPr>
            <a:endParaRPr lang="en-US" dirty="0"/>
          </a:p>
        </p:txBody>
      </p:sp>
      <p:sp>
        <p:nvSpPr>
          <p:cNvPr id="9" name="Text Box 125"/>
          <p:cNvSpPr txBox="1">
            <a:spLocks noChangeArrowheads="1"/>
          </p:cNvSpPr>
          <p:nvPr userDrawn="1"/>
        </p:nvSpPr>
        <p:spPr bwMode="auto">
          <a:xfrm>
            <a:off x="334434" y="1"/>
            <a:ext cx="11857567" cy="39687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sz="2000" b="1" dirty="0">
              <a:latin typeface="Lucida Sans" panose="020B0602030504020204" pitchFamily="34" charset="0"/>
            </a:endParaRPr>
          </a:p>
        </p:txBody>
      </p:sp>
      <p:sp>
        <p:nvSpPr>
          <p:cNvPr id="10" name="Text Box 128"/>
          <p:cNvSpPr txBox="1">
            <a:spLocks noChangeArrowheads="1"/>
          </p:cNvSpPr>
          <p:nvPr userDrawn="1"/>
        </p:nvSpPr>
        <p:spPr bwMode="auto">
          <a:xfrm>
            <a:off x="239184" y="-13415"/>
            <a:ext cx="11808883" cy="366713"/>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dirty="0">
              <a:solidFill>
                <a:srgbClr val="171717"/>
              </a:solidFill>
              <a:latin typeface="Lucida Sans" panose="020B0602030504020204" pitchFamily="34" charset="0"/>
            </a:endParaRPr>
          </a:p>
        </p:txBody>
      </p:sp>
      <p:sp>
        <p:nvSpPr>
          <p:cNvPr id="1037" name="TextBox 12"/>
          <p:cNvSpPr txBox="1">
            <a:spLocks noChangeArrowheads="1"/>
          </p:cNvSpPr>
          <p:nvPr userDrawn="1"/>
        </p:nvSpPr>
        <p:spPr bwMode="auto">
          <a:xfrm>
            <a:off x="10892811" y="110285"/>
            <a:ext cx="1151467" cy="307975"/>
          </a:xfrm>
          <a:prstGeom prst="rect">
            <a:avLst/>
          </a:prstGeom>
          <a:noFill/>
          <a:ln>
            <a:noFill/>
          </a:ln>
        </p:spPr>
        <p:txBody>
          <a:bodyPr>
            <a:spAutoFit/>
          </a:bodyPr>
          <a:lstStyle/>
          <a:p>
            <a:pPr algn="ctr">
              <a:defRPr/>
            </a:pPr>
            <a:fld id="{2E8854FA-650C-4405-90B1-1D01F8F3A1F3}" type="slidenum">
              <a:rPr lang="en-GB" altLang="en-US" sz="1400" b="1" smtClean="0">
                <a:solidFill>
                  <a:srgbClr val="128CB0"/>
                </a:solidFill>
                <a:latin typeface="Segoe UI" pitchFamily="34" charset="0"/>
                <a:cs typeface="Segoe UI" pitchFamily="34" charset="0"/>
              </a:rPr>
              <a:pPr algn="ctr">
                <a:defRPr/>
              </a:pPr>
              <a:t>‹#›</a:t>
            </a:fld>
            <a:endParaRPr lang="en-GB" altLang="en-US" sz="1400" b="1" dirty="0">
              <a:solidFill>
                <a:srgbClr val="128CB0"/>
              </a:solidFill>
              <a:latin typeface="Segoe UI" pitchFamily="34" charset="0"/>
              <a:cs typeface="Segoe UI" pitchFamily="34" charset="0"/>
            </a:endParaRPr>
          </a:p>
        </p:txBody>
      </p:sp>
      <p:pic>
        <p:nvPicPr>
          <p:cNvPr id="7" name="Picture 6">
            <a:extLst>
              <a:ext uri="{FF2B5EF4-FFF2-40B4-BE49-F238E27FC236}">
                <a16:creationId xmlns:a16="http://schemas.microsoft.com/office/drawing/2014/main" id="{1529758D-211E-460C-8479-C1B45730235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225833" y="6374688"/>
            <a:ext cx="919095" cy="454460"/>
          </a:xfrm>
          <a:prstGeom prst="rect">
            <a:avLst/>
          </a:prstGeom>
        </p:spPr>
      </p:pic>
    </p:spTree>
  </p:cSld>
  <p:clrMap bg1="lt1" tx1="dk1" bg2="lt2" tx2="dk2" accent1="accent1" accent2="accent2" accent3="accent3" accent4="accent4" accent5="accent5" accent6="accent6" hlink="hlink" folHlink="folHlink"/>
  <p:sldLayoutIdLst>
    <p:sldLayoutId id="2147485306" r:id="rId1"/>
    <p:sldLayoutId id="2147485291" r:id="rId2"/>
    <p:sldLayoutId id="2147485308" r:id="rId3"/>
    <p:sldLayoutId id="2147485292" r:id="rId4"/>
    <p:sldLayoutId id="2147485293" r:id="rId5"/>
    <p:sldLayoutId id="2147485294" r:id="rId6"/>
    <p:sldLayoutId id="2147485295" r:id="rId7"/>
    <p:sldLayoutId id="2147485296" r:id="rId8"/>
    <p:sldLayoutId id="2147485297" r:id="rId9"/>
    <p:sldLayoutId id="2147485298" r:id="rId10"/>
    <p:sldLayoutId id="2147485299" r:id="rId11"/>
    <p:sldLayoutId id="2147485300" r:id="rId12"/>
    <p:sldLayoutId id="2147485301" r:id="rId13"/>
    <p:sldLayoutId id="2147485302" r:id="rId14"/>
    <p:sldLayoutId id="2147485303" r:id="rId15"/>
    <p:sldLayoutId id="2147485304" r:id="rId16"/>
    <p:sldLayoutId id="2147485305" r:id="rId17"/>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defRPr sz="2000">
          <a:solidFill>
            <a:schemeClr val="tx1"/>
          </a:solidFill>
          <a:latin typeface="+mn-lt"/>
          <a:cs typeface="+mn-cs"/>
        </a:defRPr>
      </a:lvl6pPr>
      <a:lvl7pPr marL="2971800" indent="-228600" algn="l" rtl="0" eaLnBrk="1" fontAlgn="base" hangingPunct="1">
        <a:spcBef>
          <a:spcPct val="20000"/>
        </a:spcBef>
        <a:spcAft>
          <a:spcPct val="0"/>
        </a:spcAft>
        <a:defRPr sz="2000">
          <a:solidFill>
            <a:schemeClr val="tx1"/>
          </a:solidFill>
          <a:latin typeface="+mn-lt"/>
          <a:cs typeface="+mn-cs"/>
        </a:defRPr>
      </a:lvl7pPr>
      <a:lvl8pPr marL="3429000" indent="-228600" algn="l" rtl="0" eaLnBrk="1" fontAlgn="base" hangingPunct="1">
        <a:spcBef>
          <a:spcPct val="20000"/>
        </a:spcBef>
        <a:spcAft>
          <a:spcPct val="0"/>
        </a:spcAft>
        <a:defRPr sz="2000">
          <a:solidFill>
            <a:schemeClr val="tx1"/>
          </a:solidFill>
          <a:latin typeface="+mn-lt"/>
          <a:cs typeface="+mn-cs"/>
        </a:defRPr>
      </a:lvl8pPr>
      <a:lvl9pPr marL="3886200" indent="-228600" algn="l" rtl="0" eaLnBrk="1" fontAlgn="base" hangingPunct="1">
        <a:spcBef>
          <a:spcPct val="2000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C74D3-04D9-41C7-A5EC-0C732A572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30B5B0-4E62-4F4C-88AA-50878E935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E05A3-0A2D-4F4E-B58F-58FC57596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09692073-4A3F-4EC1-92EB-BC5352A758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DB3E7DA6-C861-4811-B712-334ABA292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132809327"/>
      </p:ext>
    </p:extLst>
  </p:cSld>
  <p:clrMap bg1="lt1" tx1="dk1" bg2="lt2" tx2="dk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0" r:id="rId9"/>
    <p:sldLayoutId id="2147485321" r:id="rId10"/>
    <p:sldLayoutId id="2147485322" r:id="rId11"/>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9.jp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9.jpg"/><Relationship Id="rId7" Type="http://schemas.openxmlformats.org/officeDocument/2006/relationships/image" Target="../media/image7.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12.png"/><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jpg"/><Relationship Id="rId9"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991544" y="1844824"/>
            <a:ext cx="5472608" cy="3436069"/>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Dec’22 Performance Awards</a:t>
            </a:r>
          </a:p>
        </p:txBody>
      </p:sp>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pic>
        <p:nvPicPr>
          <p:cNvPr id="2" name="Sample Music - NEW">
            <a:hlinkClick r:id="" action="ppaction://media"/>
            <a:extLst>
              <a:ext uri="{FF2B5EF4-FFF2-40B4-BE49-F238E27FC236}">
                <a16:creationId xmlns:a16="http://schemas.microsoft.com/office/drawing/2014/main" id="{CC006D6F-21BE-CC57-1883-CEAFCB590A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12624" y="6468317"/>
            <a:ext cx="244475" cy="244475"/>
          </a:xfrm>
          <a:prstGeom prst="rect">
            <a:avLst/>
          </a:prstGeom>
        </p:spPr>
      </p:pic>
      <p:pic>
        <p:nvPicPr>
          <p:cNvPr id="7" name="Picture 6" descr="Background pattern&#10;&#10;Description automatically generated">
            <a:extLst>
              <a:ext uri="{FF2B5EF4-FFF2-40B4-BE49-F238E27FC236}">
                <a16:creationId xmlns:a16="http://schemas.microsoft.com/office/drawing/2014/main" id="{F00B6ED0-5512-56E6-2E66-A174E2D56707}"/>
              </a:ext>
            </a:extLst>
          </p:cNvPr>
          <p:cNvPicPr>
            <a:picLocks noChangeAspect="1"/>
          </p:cNvPicPr>
          <p:nvPr/>
        </p:nvPicPr>
        <p:blipFill rotWithShape="1">
          <a:blip r:embed="rId7">
            <a:extLst>
              <a:ext uri="{28A0092B-C50C-407E-A947-70E740481C1C}">
                <a14:useLocalDpi xmlns:a14="http://schemas.microsoft.com/office/drawing/2010/main" val="0"/>
              </a:ext>
            </a:extLst>
          </a:blip>
          <a:srcRect b="4851"/>
          <a:stretch/>
        </p:blipFill>
        <p:spPr>
          <a:xfrm>
            <a:off x="0" y="0"/>
            <a:ext cx="12192000" cy="6858000"/>
          </a:xfrm>
          <a:prstGeom prst="rect">
            <a:avLst/>
          </a:prstGeom>
        </p:spPr>
      </p:pic>
      <p:sp>
        <p:nvSpPr>
          <p:cNvPr id="13" name="Rectangle 2">
            <a:extLst>
              <a:ext uri="{FF2B5EF4-FFF2-40B4-BE49-F238E27FC236}">
                <a16:creationId xmlns:a16="http://schemas.microsoft.com/office/drawing/2014/main" id="{AF21BF1B-FFD4-0167-F5C2-0BE90AC7D1B9}"/>
              </a:ext>
            </a:extLst>
          </p:cNvPr>
          <p:cNvSpPr txBox="1">
            <a:spLocks noChangeArrowheads="1"/>
          </p:cNvSpPr>
          <p:nvPr/>
        </p:nvSpPr>
        <p:spPr>
          <a:xfrm>
            <a:off x="2207568" y="1988839"/>
            <a:ext cx="7776864" cy="2880321"/>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Jan’23 </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Performance Awards</a:t>
            </a:r>
          </a:p>
        </p:txBody>
      </p:sp>
      <p:pic>
        <p:nvPicPr>
          <p:cNvPr id="16" name="Picture 15">
            <a:extLst>
              <a:ext uri="{FF2B5EF4-FFF2-40B4-BE49-F238E27FC236}">
                <a16:creationId xmlns:a16="http://schemas.microsoft.com/office/drawing/2014/main" id="{C992976F-87D0-275C-F97F-F785752313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0496" y="113245"/>
            <a:ext cx="1448338" cy="720078"/>
          </a:xfrm>
          <a:prstGeom prst="rect">
            <a:avLst/>
          </a:prstGeom>
        </p:spPr>
      </p:pic>
      <p:pic>
        <p:nvPicPr>
          <p:cNvPr id="17" name="Sample Music - NEW">
            <a:hlinkClick r:id="" action="ppaction://media"/>
            <a:extLst>
              <a:ext uri="{FF2B5EF4-FFF2-40B4-BE49-F238E27FC236}">
                <a16:creationId xmlns:a16="http://schemas.microsoft.com/office/drawing/2014/main" id="{37E63D60-44D3-7E5B-0935-93A3B8C15A0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rot="21405858">
            <a:off x="11764359" y="6453049"/>
            <a:ext cx="244475" cy="244475"/>
          </a:xfrm>
          <a:prstGeom prst="rect">
            <a:avLst/>
          </a:prstGeom>
        </p:spPr>
      </p:pic>
    </p:spTree>
    <p:extLst>
      <p:ext uri="{BB962C8B-B14F-4D97-AF65-F5344CB8AC3E}">
        <p14:creationId xmlns:p14="http://schemas.microsoft.com/office/powerpoint/2010/main" val="3626871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9661">
        <p15:prstTrans prst="curtains"/>
      </p:transition>
    </mc:Choice>
    <mc:Fallback xmlns="">
      <p:transition spd="slow" advTm="96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750"/>
                            </p:stCondLst>
                            <p:childTnLst>
                              <p:par>
                                <p:cTn id="12" presetID="1" presetClass="mediacall" presetSubtype="0" fill="hold" nodeType="afterEffect">
                                  <p:stCondLst>
                                    <p:cond delay="0"/>
                                  </p:stCondLst>
                                  <p:childTnLst>
                                    <p:cmd type="call" cmd="playFrom(0.0)">
                                      <p:cBhvr>
                                        <p:cTn id="13"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4" repeatCount="indefinite" fill="hold" display="0">
                  <p:stCondLst>
                    <p:cond delay="indefinite"/>
                  </p:stCondLst>
                  <p:endCondLst>
                    <p:cond evt="onStopAudio" delay="0">
                      <p:tgtEl>
                        <p:sldTgt/>
                      </p:tgtEl>
                    </p:cond>
                  </p:endCondLst>
                </p:cTn>
                <p:tgtEl>
                  <p:spTgt spid="2"/>
                </p:tgtEl>
              </p:cMediaNode>
            </p:audio>
            <p:audio>
              <p:cMediaNode vol="100000" numSld="999" showWhenStopped="0">
                <p:cTn id="15" repeatCount="indefinite" fill="hold" display="0">
                  <p:stCondLst>
                    <p:cond delay="indefinite"/>
                  </p:stCondLst>
                  <p:endCondLst>
                    <p:cond evt="onStopAudio" delay="0">
                      <p:tgtEl>
                        <p:sldTgt/>
                      </p:tgtEl>
                    </p:cond>
                  </p:endCondLst>
                </p:cTn>
                <p:tgtEl>
                  <p:spTgt spid="17"/>
                </p:tgtEl>
              </p:cMediaNode>
            </p:audio>
          </p:childTnLst>
        </p:cTn>
      </p:par>
    </p:tnLst>
    <p:bldLst>
      <p:bldP spid="6" grpId="0"/>
      <p:bldP spid="13" grpId="0"/>
    </p:bldLst>
  </p:timing>
  <p:extLst>
    <p:ext uri="{E180D4A7-C9FB-4DFB-919C-405C955672EB}">
      <p14:showEvtLst xmlns:p14="http://schemas.microsoft.com/office/powerpoint/2010/main">
        <p14:playEvt time="1327" objId="5"/>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9336DFC-2D42-1B9F-0379-211FA84F08F5}"/>
              </a:ext>
            </a:extLst>
          </p:cNvPr>
          <p:cNvGrpSpPr/>
          <p:nvPr/>
        </p:nvGrpSpPr>
        <p:grpSpPr>
          <a:xfrm>
            <a:off x="0" y="-18596"/>
            <a:ext cx="12192000" cy="6876595"/>
            <a:chOff x="0" y="0"/>
            <a:chExt cx="12192000" cy="6858000"/>
          </a:xfrm>
        </p:grpSpPr>
        <p:pic>
          <p:nvPicPr>
            <p:cNvPr id="22" name="Picture 21" descr="Background pattern&#10;&#10;Description automatically generated">
              <a:extLst>
                <a:ext uri="{FF2B5EF4-FFF2-40B4-BE49-F238E27FC236}">
                  <a16:creationId xmlns:a16="http://schemas.microsoft.com/office/drawing/2014/main" id="{F5D2969D-07A2-A98A-EB28-0E4B4E92AEC5}"/>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95038D06-CC22-1965-3D7F-69CB665FE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3" name="Round Diagonal Corner Rectangle 2"/>
          <p:cNvSpPr/>
          <p:nvPr/>
        </p:nvSpPr>
        <p:spPr>
          <a:xfrm>
            <a:off x="2495600" y="220486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CHAYA RAMESH</a:t>
            </a:r>
          </a:p>
        </p:txBody>
      </p:sp>
      <p:sp>
        <p:nvSpPr>
          <p:cNvPr id="7" name="Round Diagonal Corner Rectangle 6"/>
          <p:cNvSpPr/>
          <p:nvPr/>
        </p:nvSpPr>
        <p:spPr>
          <a:xfrm>
            <a:off x="5735960" y="220486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JYOTI K</a:t>
            </a:r>
          </a:p>
        </p:txBody>
      </p:sp>
      <p:sp>
        <p:nvSpPr>
          <p:cNvPr id="8" name="Round Diagonal Corner Rectangle 7"/>
          <p:cNvSpPr/>
          <p:nvPr/>
        </p:nvSpPr>
        <p:spPr>
          <a:xfrm>
            <a:off x="2495600" y="299695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VIDHI THAPAR</a:t>
            </a:r>
          </a:p>
        </p:txBody>
      </p:sp>
      <p:sp>
        <p:nvSpPr>
          <p:cNvPr id="9" name="Round Diagonal Corner Rectangle 8"/>
          <p:cNvSpPr/>
          <p:nvPr/>
        </p:nvSpPr>
        <p:spPr>
          <a:xfrm>
            <a:off x="5735960" y="299695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AKSHAYA K</a:t>
            </a:r>
          </a:p>
        </p:txBody>
      </p:sp>
      <p:sp>
        <p:nvSpPr>
          <p:cNvPr id="10" name="Round Diagonal Corner Rectangle 9"/>
          <p:cNvSpPr/>
          <p:nvPr/>
        </p:nvSpPr>
        <p:spPr>
          <a:xfrm>
            <a:off x="2495600" y="378904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ANUSHREE B</a:t>
            </a:r>
          </a:p>
        </p:txBody>
      </p:sp>
      <p:sp>
        <p:nvSpPr>
          <p:cNvPr id="11" name="Round Diagonal Corner Rectangle 10"/>
          <p:cNvSpPr/>
          <p:nvPr/>
        </p:nvSpPr>
        <p:spPr>
          <a:xfrm>
            <a:off x="5735960" y="378904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SHRADDHA WAGHMARE</a:t>
            </a:r>
          </a:p>
        </p:txBody>
      </p:sp>
      <p:sp>
        <p:nvSpPr>
          <p:cNvPr id="12" name="Round Diagonal Corner Rectangle 11"/>
          <p:cNvSpPr/>
          <p:nvPr/>
        </p:nvSpPr>
        <p:spPr>
          <a:xfrm>
            <a:off x="2495600" y="458112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SWATHI SHYAM</a:t>
            </a:r>
          </a:p>
        </p:txBody>
      </p:sp>
      <p:sp>
        <p:nvSpPr>
          <p:cNvPr id="13" name="Round Diagonal Corner Rectangle 12"/>
          <p:cNvSpPr/>
          <p:nvPr/>
        </p:nvSpPr>
        <p:spPr>
          <a:xfrm>
            <a:off x="5735960" y="458112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PUNIT CHANDOK</a:t>
            </a:r>
          </a:p>
        </p:txBody>
      </p:sp>
      <p:sp>
        <p:nvSpPr>
          <p:cNvPr id="18"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WINNERS LIST</a:t>
            </a:r>
          </a:p>
        </p:txBody>
      </p:sp>
    </p:spTree>
    <p:extLst>
      <p:ext uri="{BB962C8B-B14F-4D97-AF65-F5344CB8AC3E}">
        <p14:creationId xmlns:p14="http://schemas.microsoft.com/office/powerpoint/2010/main" val="3993946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44282">
        <p15:prstTrans prst="curtains"/>
      </p:transition>
    </mc:Choice>
    <mc:Fallback xmlns="">
      <p:transition spd="slow" advTm="442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32"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out)">
                                      <p:cBhvr>
                                        <p:cTn id="13" dur="2000"/>
                                        <p:tgtEl>
                                          <p:spTgt spid="3"/>
                                        </p:tgtEl>
                                      </p:cBhvr>
                                    </p:animEffect>
                                  </p:childTnLst>
                                </p:cTn>
                              </p:par>
                            </p:childTnLst>
                          </p:cTn>
                        </p:par>
                        <p:par>
                          <p:cTn id="14" fill="hold">
                            <p:stCondLst>
                              <p:cond delay="3000"/>
                            </p:stCondLst>
                            <p:childTnLst>
                              <p:par>
                                <p:cTn id="15" presetID="6" presetClass="entr" presetSubtype="32" fill="hold" grpId="0" nodeType="after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circle(out)">
                                      <p:cBhvr>
                                        <p:cTn id="17" dur="2000"/>
                                        <p:tgtEl>
                                          <p:spTgt spid="7"/>
                                        </p:tgtEl>
                                      </p:cBhvr>
                                    </p:animEffect>
                                  </p:childTnLst>
                                </p:cTn>
                              </p:par>
                            </p:childTnLst>
                          </p:cTn>
                        </p:par>
                        <p:par>
                          <p:cTn id="18" fill="hold">
                            <p:stCondLst>
                              <p:cond delay="5250"/>
                            </p:stCondLst>
                            <p:childTnLst>
                              <p:par>
                                <p:cTn id="19" presetID="6" presetClass="entr" presetSubtype="32" fill="hold" grpId="0" nodeType="after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circle(out)">
                                      <p:cBhvr>
                                        <p:cTn id="21" dur="2000"/>
                                        <p:tgtEl>
                                          <p:spTgt spid="8"/>
                                        </p:tgtEl>
                                      </p:cBhvr>
                                    </p:animEffect>
                                  </p:childTnLst>
                                </p:cTn>
                              </p:par>
                            </p:childTnLst>
                          </p:cTn>
                        </p:par>
                        <p:par>
                          <p:cTn id="22" fill="hold">
                            <p:stCondLst>
                              <p:cond delay="7500"/>
                            </p:stCondLst>
                            <p:childTnLst>
                              <p:par>
                                <p:cTn id="23" presetID="6" presetClass="entr" presetSubtype="3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circle(out)">
                                      <p:cBhvr>
                                        <p:cTn id="25" dur="2000"/>
                                        <p:tgtEl>
                                          <p:spTgt spid="9"/>
                                        </p:tgtEl>
                                      </p:cBhvr>
                                    </p:animEffect>
                                  </p:childTnLst>
                                </p:cTn>
                              </p:par>
                            </p:childTnLst>
                          </p:cTn>
                        </p:par>
                        <p:par>
                          <p:cTn id="26" fill="hold">
                            <p:stCondLst>
                              <p:cond delay="9750"/>
                            </p:stCondLst>
                            <p:childTnLst>
                              <p:par>
                                <p:cTn id="27" presetID="6" presetClass="entr" presetSubtype="32"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circle(out)">
                                      <p:cBhvr>
                                        <p:cTn id="29" dur="2000"/>
                                        <p:tgtEl>
                                          <p:spTgt spid="10"/>
                                        </p:tgtEl>
                                      </p:cBhvr>
                                    </p:animEffect>
                                  </p:childTnLst>
                                </p:cTn>
                              </p:par>
                            </p:childTnLst>
                          </p:cTn>
                        </p:par>
                        <p:par>
                          <p:cTn id="30" fill="hold">
                            <p:stCondLst>
                              <p:cond delay="12000"/>
                            </p:stCondLst>
                            <p:childTnLst>
                              <p:par>
                                <p:cTn id="31" presetID="6" presetClass="entr" presetSubtype="32"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Effect transition="in" filter="circle(out)">
                                      <p:cBhvr>
                                        <p:cTn id="33" dur="2000"/>
                                        <p:tgtEl>
                                          <p:spTgt spid="11"/>
                                        </p:tgtEl>
                                      </p:cBhvr>
                                    </p:animEffect>
                                  </p:childTnLst>
                                </p:cTn>
                              </p:par>
                            </p:childTnLst>
                          </p:cTn>
                        </p:par>
                        <p:par>
                          <p:cTn id="34" fill="hold">
                            <p:stCondLst>
                              <p:cond delay="14250"/>
                            </p:stCondLst>
                            <p:childTnLst>
                              <p:par>
                                <p:cTn id="35" presetID="6" presetClass="entr" presetSubtype="32" fill="hold" grpId="0" nodeType="afterEffect">
                                  <p:stCondLst>
                                    <p:cond delay="250"/>
                                  </p:stCondLst>
                                  <p:childTnLst>
                                    <p:set>
                                      <p:cBhvr>
                                        <p:cTn id="36" dur="1" fill="hold">
                                          <p:stCondLst>
                                            <p:cond delay="0"/>
                                          </p:stCondLst>
                                        </p:cTn>
                                        <p:tgtEl>
                                          <p:spTgt spid="12"/>
                                        </p:tgtEl>
                                        <p:attrNameLst>
                                          <p:attrName>style.visibility</p:attrName>
                                        </p:attrNameLst>
                                      </p:cBhvr>
                                      <p:to>
                                        <p:strVal val="visible"/>
                                      </p:to>
                                    </p:set>
                                    <p:animEffect transition="in" filter="circle(out)">
                                      <p:cBhvr>
                                        <p:cTn id="37" dur="2000"/>
                                        <p:tgtEl>
                                          <p:spTgt spid="12"/>
                                        </p:tgtEl>
                                      </p:cBhvr>
                                    </p:animEffect>
                                  </p:childTnLst>
                                </p:cTn>
                              </p:par>
                            </p:childTnLst>
                          </p:cTn>
                        </p:par>
                        <p:par>
                          <p:cTn id="38" fill="hold">
                            <p:stCondLst>
                              <p:cond delay="16500"/>
                            </p:stCondLst>
                            <p:childTnLst>
                              <p:par>
                                <p:cTn id="39" presetID="6" presetClass="entr" presetSubtype="32" fill="hold" grpId="0" nodeType="afterEffect">
                                  <p:stCondLst>
                                    <p:cond delay="250"/>
                                  </p:stCondLst>
                                  <p:childTnLst>
                                    <p:set>
                                      <p:cBhvr>
                                        <p:cTn id="40" dur="1" fill="hold">
                                          <p:stCondLst>
                                            <p:cond delay="0"/>
                                          </p:stCondLst>
                                        </p:cTn>
                                        <p:tgtEl>
                                          <p:spTgt spid="13"/>
                                        </p:tgtEl>
                                        <p:attrNameLst>
                                          <p:attrName>style.visibility</p:attrName>
                                        </p:attrNameLst>
                                      </p:cBhvr>
                                      <p:to>
                                        <p:strVal val="visible"/>
                                      </p:to>
                                    </p:set>
                                    <p:animEffect transition="in" filter="circle(out)">
                                      <p:cBhvr>
                                        <p:cTn id="41"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14CFE66-5C43-3531-409C-FFC1C69627AA}"/>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18596"/>
            <a:ext cx="12192000" cy="687659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6" name="Rectangle 2"/>
          <p:cNvSpPr txBox="1">
            <a:spLocks noChangeArrowheads="1"/>
          </p:cNvSpPr>
          <p:nvPr/>
        </p:nvSpPr>
        <p:spPr>
          <a:xfrm>
            <a:off x="2423592" y="1916832"/>
            <a:ext cx="5832648" cy="3312367"/>
          </a:xfrm>
          <a:prstGeom prst="rect">
            <a:avLst/>
          </a:prstGeom>
          <a:effectLst>
            <a:glow rad="63500">
              <a:schemeClr val="accent1">
                <a:satMod val="175000"/>
                <a:alpha val="40000"/>
              </a:schemeClr>
            </a:glow>
          </a:effectLst>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5000" b="1" dirty="0">
                <a:solidFill>
                  <a:srgbClr val="128CB0"/>
                </a:solidFill>
                <a:latin typeface="Arial Black" panose="020B0A04020102020204" pitchFamily="34" charset="0"/>
                <a:cs typeface="Calibri" panose="020F0502020204030204" pitchFamily="34" charset="0"/>
              </a:rPr>
              <a:t>Well Done to the winners… </a:t>
            </a:r>
            <a:r>
              <a:rPr lang="en-US" sz="5000" b="1" dirty="0">
                <a:solidFill>
                  <a:schemeClr val="tx1"/>
                </a:solidFill>
                <a:latin typeface="Arial Black" panose="020B0A04020102020204" pitchFamily="34" charset="0"/>
                <a:cs typeface="Calibri" panose="020F0502020204030204" pitchFamily="34" charset="0"/>
              </a:rPr>
              <a:t>– </a:t>
            </a:r>
            <a:r>
              <a:rPr lang="en-US" sz="5000" b="1" dirty="0">
                <a:solidFill>
                  <a:srgbClr val="F8971C"/>
                </a:solidFill>
                <a:latin typeface="Arial Black" panose="020B0A04020102020204" pitchFamily="34" charset="0"/>
                <a:cs typeface="Calibri" panose="020F0502020204030204" pitchFamily="34" charset="0"/>
              </a:rPr>
              <a:t>…Good Luck for Feb’23</a:t>
            </a:r>
          </a:p>
        </p:txBody>
      </p:sp>
    </p:spTree>
    <p:extLst>
      <p:ext uri="{BB962C8B-B14F-4D97-AF65-F5344CB8AC3E}">
        <p14:creationId xmlns:p14="http://schemas.microsoft.com/office/powerpoint/2010/main" val="1800603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9185">
        <p15:prstTrans prst="curtains"/>
      </p:transition>
    </mc:Choice>
    <mc:Fallback xmlns="">
      <p:transition spd="slow" advTm="9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A4EE70B-ECA5-3FB4-B86C-92D5967B4F1E}"/>
              </a:ext>
            </a:extLst>
          </p:cNvPr>
          <p:cNvGrpSpPr/>
          <p:nvPr/>
        </p:nvGrpSpPr>
        <p:grpSpPr>
          <a:xfrm>
            <a:off x="0" y="0"/>
            <a:ext cx="12192000" cy="6858000"/>
            <a:chOff x="0" y="-18595"/>
            <a:chExt cx="12192000" cy="6858000"/>
          </a:xfrm>
        </p:grpSpPr>
        <p:grpSp>
          <p:nvGrpSpPr>
            <p:cNvPr id="2" name="Group 1">
              <a:extLst>
                <a:ext uri="{FF2B5EF4-FFF2-40B4-BE49-F238E27FC236}">
                  <a16:creationId xmlns:a16="http://schemas.microsoft.com/office/drawing/2014/main" id="{9A35FE8D-F04A-7F46-4727-7E4E48274E8F}"/>
                </a:ext>
              </a:extLst>
            </p:cNvPr>
            <p:cNvGrpSpPr/>
            <p:nvPr/>
          </p:nvGrpSpPr>
          <p:grpSpPr>
            <a:xfrm>
              <a:off x="0" y="-18595"/>
              <a:ext cx="12192000" cy="6858000"/>
              <a:chOff x="0" y="0"/>
              <a:chExt cx="12192000" cy="6858000"/>
            </a:xfrm>
          </p:grpSpPr>
          <p:pic>
            <p:nvPicPr>
              <p:cNvPr id="4" name="Picture 3" descr="Background pattern&#10;&#10;Description automatically generated">
                <a:extLst>
                  <a:ext uri="{FF2B5EF4-FFF2-40B4-BE49-F238E27FC236}">
                    <a16:creationId xmlns:a16="http://schemas.microsoft.com/office/drawing/2014/main" id="{48B92B4E-13CC-27C7-BCB3-D0E2FE6642AB}"/>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4349E059-1ADB-E12F-2321-B58429508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7" name="Picture 1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9" name="Picture 8" descr="Shape, circle&#10;&#10;Description automatically generated">
              <a:extLst>
                <a:ext uri="{FF2B5EF4-FFF2-40B4-BE49-F238E27FC236}">
                  <a16:creationId xmlns:a16="http://schemas.microsoft.com/office/drawing/2014/main" id="{3D5D9736-87E8-356C-9823-B1BBD4ECCF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2" name="Wave 21"/>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CHAYA RAMESH</a:t>
            </a:r>
          </a:p>
        </p:txBody>
      </p:sp>
      <p:sp>
        <p:nvSpPr>
          <p:cNvPr id="7" name="Up Ribbon 6"/>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ACE PERFORMER</a:t>
            </a:r>
          </a:p>
        </p:txBody>
      </p:sp>
      <p:sp>
        <p:nvSpPr>
          <p:cNvPr id="18" name="TextBox 17"/>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Her dedication and hard work is truly appreciated. Hard to be believe that she has been with us for less than 6 months ! She’s been racing to the No. 1 spot from the get-go.</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 Having her in the team makes a huge difference. All her team members respect her for being a kind, helpful, and skilled individual. With so much more to achieve, we wish her lots of success in the months and years ahead!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delivers tangible results every month and AceNgage is truly proud to have her as a part of the Exits team. Keep Shining! </a:t>
            </a:r>
          </a:p>
        </p:txBody>
      </p:sp>
      <p:pic>
        <p:nvPicPr>
          <p:cNvPr id="11" name="Picture 10" descr="A picture containing person, wall, person, indoor&#10;&#10;Description automatically generated">
            <a:extLst>
              <a:ext uri="{FF2B5EF4-FFF2-40B4-BE49-F238E27FC236}">
                <a16:creationId xmlns:a16="http://schemas.microsoft.com/office/drawing/2014/main" id="{A7FDDAD9-28AB-9A76-BBFA-42A62A58013E}"/>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91416" y="469776"/>
            <a:ext cx="2743200" cy="2743200"/>
          </a:xfrm>
          <a:prstGeom prst="ellipse">
            <a:avLst/>
          </a:prstGeom>
        </p:spPr>
      </p:pic>
    </p:spTree>
    <p:custDataLst>
      <p:tags r:id="rId1"/>
    </p:custDataLst>
    <p:extLst>
      <p:ext uri="{BB962C8B-B14F-4D97-AF65-F5344CB8AC3E}">
        <p14:creationId xmlns:p14="http://schemas.microsoft.com/office/powerpoint/2010/main" val="2452309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1119">
        <p15:prstTrans prst="curtains"/>
      </p:transition>
    </mc:Choice>
    <mc:Fallback xmlns="">
      <p:transition spd="slow" advTm="211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ircle(in)">
                                      <p:cBhvr>
                                        <p:cTn id="16" dur="2000"/>
                                        <p:tgtEl>
                                          <p:spTgt spid="22"/>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6"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9F75514-F3E3-4A4A-66DC-6DB04B1CFC6F}"/>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00C96B84-CDFC-3C19-625D-FCA23D5A8379}"/>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CFF2476D-510A-0EF2-12E9-DA0642C6A8B6}"/>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88FBD6EB-57FC-30B7-2AC8-9CE2BD7C1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FF78D254-0767-9ADC-A51A-AEC86008D096}"/>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57176A58-C2C6-B6C7-4C98-6E5BF2E89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JYOTI K</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07670"/>
            <a:ext cx="5085565" cy="5170646"/>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is one of our senior member in the Elite Team and one of the first entrants to this special team. It’s truly amazing to see her consistent performance - whether it’s in adherence or quality. </a:t>
            </a:r>
          </a:p>
          <a:p>
            <a:pPr algn="just"/>
            <a:r>
              <a:rPr lang="en-US" sz="2200" dirty="0">
                <a:solidFill>
                  <a:schemeClr val="bg1"/>
                </a:solidFill>
                <a:latin typeface="Monotype Corsiva" panose="03010101010201010101" pitchFamily="66" charset="0"/>
              </a:rPr>
              <a:t>No matter what the circumstances may be around her, she ensures that her daily and monthly numbers are achieved. She is an inspiration to many around her and we wish her continued success in the years ahead ! </a:t>
            </a:r>
          </a:p>
          <a:p>
            <a:pPr algn="just"/>
            <a:r>
              <a:rPr lang="en-US" sz="2200" dirty="0">
                <a:solidFill>
                  <a:schemeClr val="bg1"/>
                </a:solidFill>
                <a:latin typeface="Monotype Corsiva" panose="03010101010201010101" pitchFamily="66" charset="0"/>
              </a:rPr>
              <a:t>The commitment she brings to the table is something not to doubt at all. She has a long way to go.  Shine on Always! Well deserved!</a:t>
            </a:r>
            <a:endParaRPr lang="en-US" sz="2200" b="1" dirty="0">
              <a:solidFill>
                <a:schemeClr val="bg1"/>
              </a:solidFill>
              <a:latin typeface="Monotype Corsiva" panose="03010101010201010101" pitchFamily="66" charset="0"/>
              <a:cs typeface="Mongolian Baiti" panose="03000500000000000000" pitchFamily="66" charset="0"/>
            </a:endParaRPr>
          </a:p>
          <a:p>
            <a:pPr algn="just"/>
            <a:endParaRPr lang="en-US" sz="2200" b="1" dirty="0">
              <a:solidFill>
                <a:schemeClr val="bg1"/>
              </a:solidFill>
              <a:latin typeface="Monotype Corsiva" panose="03010101010201010101" pitchFamily="66" charset="0"/>
              <a:cs typeface="Mongolian Baiti" panose="03000500000000000000" pitchFamily="66" charset="0"/>
            </a:endParaRPr>
          </a:p>
          <a:p>
            <a:pPr algn="just"/>
            <a:r>
              <a:rPr lang="en-US" sz="2200" b="1" dirty="0">
                <a:solidFill>
                  <a:schemeClr val="bg1"/>
                </a:solidFill>
                <a:latin typeface="Monotype Corsiva" panose="03010101010201010101" pitchFamily="66" charset="0"/>
                <a:cs typeface="Mongolian Baiti" panose="03000500000000000000" pitchFamily="66" charset="0"/>
              </a:rPr>
              <a:t>                           Quality – 84%</a:t>
            </a:r>
          </a:p>
        </p:txBody>
      </p:sp>
      <p:pic>
        <p:nvPicPr>
          <p:cNvPr id="3" name="Picture 2" descr="A person wearing a red shirt&#10;&#10;Description automatically generated with low confidence">
            <a:extLst>
              <a:ext uri="{FF2B5EF4-FFF2-40B4-BE49-F238E27FC236}">
                <a16:creationId xmlns:a16="http://schemas.microsoft.com/office/drawing/2014/main" id="{2499BA03-CCED-B854-7652-1AF56895B626}"/>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81264" y="454256"/>
            <a:ext cx="2743200" cy="2743200"/>
          </a:xfrm>
          <a:prstGeom prst="ellipse">
            <a:avLst/>
          </a:prstGeom>
        </p:spPr>
      </p:pic>
    </p:spTree>
    <p:custDataLst>
      <p:tags r:id="rId1"/>
    </p:custDataLst>
    <p:extLst>
      <p:ext uri="{BB962C8B-B14F-4D97-AF65-F5344CB8AC3E}">
        <p14:creationId xmlns:p14="http://schemas.microsoft.com/office/powerpoint/2010/main" val="3902406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567">
        <p15:prstTrans prst="curtains"/>
      </p:transition>
    </mc:Choice>
    <mc:Fallback xmlns="">
      <p:transition spd="slow" advTm="205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66CBC55-DBE9-99E1-2560-3E94DE7D286A}"/>
              </a:ext>
            </a:extLst>
          </p:cNvPr>
          <p:cNvGrpSpPr/>
          <p:nvPr/>
        </p:nvGrpSpPr>
        <p:grpSpPr>
          <a:xfrm>
            <a:off x="0" y="0"/>
            <a:ext cx="12192000" cy="6858000"/>
            <a:chOff x="0" y="-18595"/>
            <a:chExt cx="12192000" cy="6858000"/>
          </a:xfrm>
        </p:grpSpPr>
        <p:grpSp>
          <p:nvGrpSpPr>
            <p:cNvPr id="15" name="Group 14">
              <a:extLst>
                <a:ext uri="{FF2B5EF4-FFF2-40B4-BE49-F238E27FC236}">
                  <a16:creationId xmlns:a16="http://schemas.microsoft.com/office/drawing/2014/main" id="{91069C85-05AB-F024-A97C-EB39A5289C54}"/>
                </a:ext>
              </a:extLst>
            </p:cNvPr>
            <p:cNvGrpSpPr/>
            <p:nvPr/>
          </p:nvGrpSpPr>
          <p:grpSpPr>
            <a:xfrm>
              <a:off x="0" y="-18595"/>
              <a:ext cx="12192000" cy="6858000"/>
              <a:chOff x="0" y="0"/>
              <a:chExt cx="12192000" cy="6858000"/>
            </a:xfrm>
          </p:grpSpPr>
          <p:pic>
            <p:nvPicPr>
              <p:cNvPr id="23" name="Picture 22" descr="Background pattern&#10;&#10;Description automatically generated">
                <a:extLst>
                  <a:ext uri="{FF2B5EF4-FFF2-40B4-BE49-F238E27FC236}">
                    <a16:creationId xmlns:a16="http://schemas.microsoft.com/office/drawing/2014/main" id="{C47E3FF1-C16C-043D-781A-17252489F7F9}"/>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E201A923-5D59-AC0D-7B1B-3F652ED168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20" name="Picture 19">
              <a:extLst>
                <a:ext uri="{FF2B5EF4-FFF2-40B4-BE49-F238E27FC236}">
                  <a16:creationId xmlns:a16="http://schemas.microsoft.com/office/drawing/2014/main" id="{729BD871-193C-82FC-B722-E8668ED9CB0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22" name="Picture 21" descr="Shape, circle&#10;&#10;Description automatically generated">
              <a:extLst>
                <a:ext uri="{FF2B5EF4-FFF2-40B4-BE49-F238E27FC236}">
                  <a16:creationId xmlns:a16="http://schemas.microsoft.com/office/drawing/2014/main" id="{BCBC2C66-5BFA-DE97-ECC7-46B36DC003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VIDHI THAPAR</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29156"/>
            <a:ext cx="5085565" cy="5170646"/>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is recognized for excellent performance and professionalism. She is highly committed and focused on the goals she sets for herself.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is hardworking, responsible, and reliable, consistently delivering her best in everything she does. She is supportive and encouraging of those around her, always lending a helping hand when needed. She takes pride in her work and is always striving to improve and do her best.</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being the awesome Team Player that you are! Keep Shining! </a:t>
            </a:r>
          </a:p>
          <a:p>
            <a:pPr algn="just"/>
            <a:endParaRPr lang="en-US" sz="2200" b="1" dirty="0">
              <a:solidFill>
                <a:schemeClr val="bg1"/>
              </a:solidFill>
              <a:latin typeface="Monotype Corsiva" panose="03010101010201010101" pitchFamily="66" charset="0"/>
              <a:cs typeface="Mongolian Baiti" panose="03000500000000000000" pitchFamily="66" charset="0"/>
            </a:endParaRPr>
          </a:p>
          <a:p>
            <a:pPr algn="just"/>
            <a:r>
              <a:rPr lang="en-US" sz="2200" b="1" dirty="0">
                <a:solidFill>
                  <a:schemeClr val="bg1"/>
                </a:solidFill>
                <a:latin typeface="Monotype Corsiva" panose="03010101010201010101" pitchFamily="66" charset="0"/>
                <a:cs typeface="Mongolian Baiti" panose="03000500000000000000" pitchFamily="66" charset="0"/>
              </a:rPr>
              <a:t>		Quality – 80%</a:t>
            </a:r>
          </a:p>
        </p:txBody>
      </p:sp>
      <p:pic>
        <p:nvPicPr>
          <p:cNvPr id="3" name="Picture 2" descr="A person smiling for the camera&#10;&#10;Description automatically generated with medium confidence">
            <a:extLst>
              <a:ext uri="{FF2B5EF4-FFF2-40B4-BE49-F238E27FC236}">
                <a16:creationId xmlns:a16="http://schemas.microsoft.com/office/drawing/2014/main" id="{F4D16627-4414-D032-7942-86AF467DFE0C}"/>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586971" y="467873"/>
            <a:ext cx="2743200" cy="2743200"/>
          </a:xfrm>
          <a:prstGeom prst="ellipse">
            <a:avLst/>
          </a:prstGeom>
        </p:spPr>
      </p:pic>
    </p:spTree>
    <p:custDataLst>
      <p:tags r:id="rId1"/>
    </p:custDataLst>
    <p:extLst>
      <p:ext uri="{BB962C8B-B14F-4D97-AF65-F5344CB8AC3E}">
        <p14:creationId xmlns:p14="http://schemas.microsoft.com/office/powerpoint/2010/main" val="2116812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931">
        <p15:prstTrans prst="curtains"/>
      </p:transition>
    </mc:Choice>
    <mc:Fallback xmlns="">
      <p:transition spd="slow" advTm="209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6054B49-A79C-BA72-4945-A33393F817A6}"/>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ED65B6F0-03E0-278A-8818-7344E938427E}"/>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48B67777-839C-3642-0F43-3E0B1F269190}"/>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BB6B5C25-2D2B-EEDA-8214-214B80A6C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1CBFEDE0-5DA9-969B-E826-E47B5282B763}"/>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14722D35-DE86-68FC-FA4C-2726B3F13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AKSHAYA 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5509200"/>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Her persistence and determination in completing your numbers helped us  reach our targets much more quickly.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has been a consistent performer in the company and the most impressive factor about her is her professionalism. She goes with the flow and has been a consistent performer when it comes to quality. For the past 1 year she has been achieving her targets frequently! </a:t>
            </a:r>
          </a:p>
          <a:p>
            <a:pPr algn="just"/>
            <a:r>
              <a:rPr lang="en-US" sz="2200" dirty="0">
                <a:solidFill>
                  <a:schemeClr val="bg1"/>
                </a:solidFill>
                <a:latin typeface="Monotype Corsiva" panose="03010101010201010101" pitchFamily="66" charset="0"/>
              </a:rPr>
              <a:t>With hard work and dedication, she has moved up the curve and aims to rock it in future as well.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for an excellent job last month!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		Good Job!</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3" name="Picture 2" descr="A person in a yellow shirt&#10;&#10;Description automatically generated with medium confidence">
            <a:extLst>
              <a:ext uri="{FF2B5EF4-FFF2-40B4-BE49-F238E27FC236}">
                <a16:creationId xmlns:a16="http://schemas.microsoft.com/office/drawing/2014/main" id="{1EA074AA-0D90-BB14-3811-0EF5ECCF3E4D}"/>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579464" y="446290"/>
            <a:ext cx="2743200" cy="2743200"/>
          </a:xfrm>
          <a:prstGeom prst="ellipse">
            <a:avLst/>
          </a:prstGeom>
        </p:spPr>
      </p:pic>
    </p:spTree>
    <p:custDataLst>
      <p:tags r:id="rId1"/>
    </p:custDataLst>
    <p:extLst>
      <p:ext uri="{BB962C8B-B14F-4D97-AF65-F5344CB8AC3E}">
        <p14:creationId xmlns:p14="http://schemas.microsoft.com/office/powerpoint/2010/main" val="1781009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86">
        <p15:prstTrans prst="curtains"/>
      </p:transition>
    </mc:Choice>
    <mc:Fallback xmlns="">
      <p:transition spd="slow" advTm="157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4D929E-72EE-8FED-CCB2-9BCDBF586CA4}"/>
              </a:ext>
            </a:extLst>
          </p:cNvPr>
          <p:cNvGrpSpPr/>
          <p:nvPr/>
        </p:nvGrpSpPr>
        <p:grpSpPr>
          <a:xfrm>
            <a:off x="0" y="0"/>
            <a:ext cx="12192000" cy="6858000"/>
            <a:chOff x="0" y="-18595"/>
            <a:chExt cx="12192000" cy="6858000"/>
          </a:xfrm>
        </p:grpSpPr>
        <p:grpSp>
          <p:nvGrpSpPr>
            <p:cNvPr id="11" name="Group 10">
              <a:extLst>
                <a:ext uri="{FF2B5EF4-FFF2-40B4-BE49-F238E27FC236}">
                  <a16:creationId xmlns:a16="http://schemas.microsoft.com/office/drawing/2014/main" id="{B37E4A47-25F8-9523-D5C2-BF7B55DAD48D}"/>
                </a:ext>
              </a:extLst>
            </p:cNvPr>
            <p:cNvGrpSpPr/>
            <p:nvPr/>
          </p:nvGrpSpPr>
          <p:grpSpPr>
            <a:xfrm>
              <a:off x="0" y="-18595"/>
              <a:ext cx="12192000" cy="6858000"/>
              <a:chOff x="0" y="0"/>
              <a:chExt cx="12192000" cy="6858000"/>
            </a:xfrm>
          </p:grpSpPr>
          <p:pic>
            <p:nvPicPr>
              <p:cNvPr id="14" name="Picture 13" descr="Background pattern&#10;&#10;Description automatically generated">
                <a:extLst>
                  <a:ext uri="{FF2B5EF4-FFF2-40B4-BE49-F238E27FC236}">
                    <a16:creationId xmlns:a16="http://schemas.microsoft.com/office/drawing/2014/main" id="{723517D6-29C8-8CC7-C062-B2D5A5F4691F}"/>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5" name="Picture 14" descr="Logo&#10;&#10;Description automatically generated">
                <a:extLst>
                  <a:ext uri="{FF2B5EF4-FFF2-40B4-BE49-F238E27FC236}">
                    <a16:creationId xmlns:a16="http://schemas.microsoft.com/office/drawing/2014/main" id="{9CABB9D9-1E15-D76F-75C6-37098652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2" name="Picture 11">
              <a:extLst>
                <a:ext uri="{FF2B5EF4-FFF2-40B4-BE49-F238E27FC236}">
                  <a16:creationId xmlns:a16="http://schemas.microsoft.com/office/drawing/2014/main" id="{10B26735-F254-FF12-CDF9-4F2DF178FFB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3" name="Picture 12" descr="Shape, circle&#10;&#10;Description automatically generated">
              <a:extLst>
                <a:ext uri="{FF2B5EF4-FFF2-40B4-BE49-F238E27FC236}">
                  <a16:creationId xmlns:a16="http://schemas.microsoft.com/office/drawing/2014/main" id="{EF7E27E1-BDEC-87E5-AC6F-FBA6681AF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ANUSHREE B</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5170646"/>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is someone who delivers results through action. With a constant focus to be the best in your work, she has seen the most difficult days as a new joiner as she took time to improve.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But now she has scaled up and is racing to be No 1 with the other achievers in the group, She is always open to learning and implements feedback right away. This award is a recognition for her consistent efforts to grow and improve !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up the spirit, Well Done and all the best for many more successes!</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                             Good Job!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3" name="Picture 2" descr="A person smiling for the camera&#10;&#10;Description automatically generated with medium confidence">
            <a:extLst>
              <a:ext uri="{FF2B5EF4-FFF2-40B4-BE49-F238E27FC236}">
                <a16:creationId xmlns:a16="http://schemas.microsoft.com/office/drawing/2014/main" id="{F13EA79C-5034-FD2A-57A8-2C04FD40270F}"/>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9464" y="460232"/>
            <a:ext cx="2743200" cy="2743200"/>
          </a:xfrm>
          <a:prstGeom prst="ellipse">
            <a:avLst/>
          </a:prstGeom>
        </p:spPr>
      </p:pic>
    </p:spTree>
    <p:custDataLst>
      <p:tags r:id="rId1"/>
    </p:custDataLst>
    <p:extLst>
      <p:ext uri="{BB962C8B-B14F-4D97-AF65-F5344CB8AC3E}">
        <p14:creationId xmlns:p14="http://schemas.microsoft.com/office/powerpoint/2010/main" val="1086035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400">
        <p15:prstTrans prst="curtains"/>
      </p:transition>
    </mc:Choice>
    <mc:Fallback xmlns="">
      <p:transition spd="slow" advTm="15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SHRADDHA WAGHMARE</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has been a steadying force in the team. Quietly and consistently working month on month to achiever her targets and keep her candidates and clients happy.</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is sharp, tenacious and a natural problem solver. We highly appreciate your hard work , commitment and dedication.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for your efforts ! </a:t>
            </a:r>
            <a:endParaRPr lang="en-US" sz="2200" b="1" i="1" dirty="0">
              <a:solidFill>
                <a:schemeClr val="bg1"/>
              </a:solidFill>
              <a:latin typeface="Monotype Corsiva" panose="03010101010201010101" pitchFamily="66" charset="0"/>
              <a:cs typeface="Mongolian Baiti" panose="03000500000000000000" pitchFamily="66" charset="0"/>
            </a:endParaRPr>
          </a:p>
          <a:p>
            <a:pPr algn="just"/>
            <a:endParaRPr lang="en-US" sz="2200" b="1" i="1" dirty="0">
              <a:solidFill>
                <a:schemeClr val="bg1"/>
              </a:solidFill>
              <a:latin typeface="Monotype Corsiva" panose="03010101010201010101" pitchFamily="66" charset="0"/>
              <a:cs typeface="Mongolian Baiti" panose="03000500000000000000" pitchFamily="66" charset="0"/>
            </a:endParaRPr>
          </a:p>
          <a:p>
            <a:pPr algn="just"/>
            <a:r>
              <a:rPr lang="en-US" sz="2200" b="1" i="1" dirty="0">
                <a:solidFill>
                  <a:schemeClr val="bg1"/>
                </a:solidFill>
                <a:latin typeface="Monotype Corsiva" panose="03010101010201010101" pitchFamily="66" charset="0"/>
                <a:cs typeface="Mongolian Baiti" panose="03000500000000000000" pitchFamily="66" charset="0"/>
              </a:rPr>
              <a:t>	Good Job indeed!</a:t>
            </a:r>
          </a:p>
        </p:txBody>
      </p:sp>
      <p:pic>
        <p:nvPicPr>
          <p:cNvPr id="3" name="Picture 2" descr="A person smiling for the camera&#10;&#10;Description automatically generated with medium confidence">
            <a:extLst>
              <a:ext uri="{FF2B5EF4-FFF2-40B4-BE49-F238E27FC236}">
                <a16:creationId xmlns:a16="http://schemas.microsoft.com/office/drawing/2014/main" id="{23C752E4-C07A-E206-FBEE-A82590068B3E}"/>
              </a:ext>
            </a:extLst>
          </p:cNvPr>
          <p:cNvPicPr preferRelativeResize="0">
            <a:picLocks/>
          </p:cNvPicPr>
          <p:nvPr/>
        </p:nvPicPr>
        <p:blipFill>
          <a:blip r:embed="rId8" cstate="print">
            <a:extLst>
              <a:ext uri="{28A0092B-C50C-407E-A947-70E740481C1C}">
                <a14:useLocalDpi xmlns:a14="http://schemas.microsoft.com/office/drawing/2010/main" val="0"/>
              </a:ext>
            </a:extLst>
          </a:blip>
          <a:stretch>
            <a:fillRect/>
          </a:stretch>
        </p:blipFill>
        <p:spPr>
          <a:xfrm>
            <a:off x="585440" y="463028"/>
            <a:ext cx="2743200" cy="2743200"/>
          </a:xfrm>
          <a:prstGeom prst="ellipse">
            <a:avLst/>
          </a:prstGeom>
        </p:spPr>
      </p:pic>
    </p:spTree>
    <p:custDataLst>
      <p:tags r:id="rId1"/>
    </p:custDataLst>
    <p:extLst>
      <p:ext uri="{BB962C8B-B14F-4D97-AF65-F5344CB8AC3E}">
        <p14:creationId xmlns:p14="http://schemas.microsoft.com/office/powerpoint/2010/main" val="74466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25">
        <p15:prstTrans prst="curtains"/>
      </p:transition>
    </mc:Choice>
    <mc:Fallback xmlns="">
      <p:transition spd="slow" advTm="157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17CB2B2-963E-5D1D-AA95-8D5446A8024F}"/>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84B6F5F6-2D38-6FD2-A43D-02491377E2EF}"/>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CBB74302-D411-C6A3-3C28-2299680DA214}"/>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D446D960-87BC-0EE2-257B-C8CB8C1C4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E89D44CF-F2B0-5BB7-ABD0-D7E9A5CC98C3}"/>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E58F4767-5D6A-5054-3A3C-C947166BF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SWATHI SHYAM</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is a young woman who is driven and committed to putting in the effort required to achieve her goals. She is motivated, putting in the necessary time and effort to achieve what she wants from her work. </a:t>
            </a:r>
          </a:p>
          <a:p>
            <a:pPr algn="just"/>
            <a:r>
              <a:rPr lang="en-US" sz="2200" dirty="0">
                <a:solidFill>
                  <a:schemeClr val="bg1"/>
                </a:solidFill>
                <a:latin typeface="Monotype Corsiva" panose="03010101010201010101" pitchFamily="66" charset="0"/>
              </a:rPr>
              <a:t>She is someone who always seeking new challenges and opportunities for growth. Her positive outlook and upbeat nature helps her overcome obstacles.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strong work ethic and positive attitude make her a valued member in our team.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 are proud of you for the work that you do!</a:t>
            </a:r>
            <a:endParaRPr lang="en-US" sz="2200" b="1" dirty="0">
              <a:solidFill>
                <a:schemeClr val="bg1"/>
              </a:solidFill>
              <a:latin typeface="Monotype Corsiva" panose="03010101010201010101" pitchFamily="66" charset="0"/>
              <a:cs typeface="Mongolian Baiti" panose="03000500000000000000" pitchFamily="66" charset="0"/>
            </a:endParaRPr>
          </a:p>
        </p:txBody>
      </p:sp>
      <p:pic>
        <p:nvPicPr>
          <p:cNvPr id="3" name="Picture 2" descr="A picture containing person, person&#10;&#10;Description automatically generated">
            <a:extLst>
              <a:ext uri="{FF2B5EF4-FFF2-40B4-BE49-F238E27FC236}">
                <a16:creationId xmlns:a16="http://schemas.microsoft.com/office/drawing/2014/main" id="{BCAE4E89-7C02-BD07-32D3-92C3F41DD5CC}"/>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9464" y="460232"/>
            <a:ext cx="2743200" cy="2743200"/>
          </a:xfrm>
          <a:prstGeom prst="ellipse">
            <a:avLst/>
          </a:prstGeom>
        </p:spPr>
      </p:pic>
    </p:spTree>
    <p:custDataLst>
      <p:tags r:id="rId1"/>
    </p:custDataLst>
    <p:extLst>
      <p:ext uri="{BB962C8B-B14F-4D97-AF65-F5344CB8AC3E}">
        <p14:creationId xmlns:p14="http://schemas.microsoft.com/office/powerpoint/2010/main" val="5059047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544">
        <p15:prstTrans prst="curtains"/>
      </p:transition>
    </mc:Choice>
    <mc:Fallback xmlns="">
      <p:transition spd="slow" advTm="155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is a responsible, dedicated counsellor with strong determination who goes the extra mile to give her best.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Within just a couple of months in NHE , she is already making her mark in the team ! Her enthusiasm and dedication to the work is inspiring.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attention to detail is an asset to the team. She is a wonderful co-worker and it’s a joy to have her in the team.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definitely deserve a pat on the back!</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PUNIT CHANDOK</a:t>
            </a:r>
            <a:endParaRPr lang="en-US" b="1" dirty="0"/>
          </a:p>
        </p:txBody>
      </p:sp>
      <p:pic>
        <p:nvPicPr>
          <p:cNvPr id="3" name="Picture 2" descr="A picture containing person, clothing, hairpiece&#10;&#10;Description automatically generated">
            <a:extLst>
              <a:ext uri="{FF2B5EF4-FFF2-40B4-BE49-F238E27FC236}">
                <a16:creationId xmlns:a16="http://schemas.microsoft.com/office/drawing/2014/main" id="{D0ABF275-7E2C-8BA9-ABEC-B1322E85F4AD}"/>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585440" y="457052"/>
            <a:ext cx="2743200" cy="2743200"/>
          </a:xfrm>
          <a:prstGeom prst="ellipse">
            <a:avLst/>
          </a:prstGeom>
        </p:spPr>
      </p:pic>
    </p:spTree>
    <p:custDataLst>
      <p:tags r:id="rId1"/>
    </p:custDataLst>
    <p:extLst>
      <p:ext uri="{BB962C8B-B14F-4D97-AF65-F5344CB8AC3E}">
        <p14:creationId xmlns:p14="http://schemas.microsoft.com/office/powerpoint/2010/main" val="751608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3"/>
</p:tagLst>
</file>

<file path=ppt/tags/tag2.xml><?xml version="1.0" encoding="utf-8"?>
<p:tagLst xmlns:a="http://schemas.openxmlformats.org/drawingml/2006/main" xmlns:r="http://schemas.openxmlformats.org/officeDocument/2006/relationships" xmlns:p="http://schemas.openxmlformats.org/presentationml/2006/main">
  <p:tag name="TIMING" val="|13.8"/>
</p:tagLst>
</file>

<file path=ppt/tags/tag3.xml><?xml version="1.0" encoding="utf-8"?>
<p:tagLst xmlns:a="http://schemas.openxmlformats.org/drawingml/2006/main" xmlns:r="http://schemas.openxmlformats.org/officeDocument/2006/relationships" xmlns:p="http://schemas.openxmlformats.org/presentationml/2006/main">
  <p:tag name="TIMING" val="|13.8"/>
</p:tagLst>
</file>

<file path=ppt/tags/tag4.xml><?xml version="1.0" encoding="utf-8"?>
<p:tagLst xmlns:a="http://schemas.openxmlformats.org/drawingml/2006/main" xmlns:r="http://schemas.openxmlformats.org/officeDocument/2006/relationships" xmlns:p="http://schemas.openxmlformats.org/presentationml/2006/main">
  <p:tag name="TIMING" val="|12.5"/>
</p:tagLst>
</file>

<file path=ppt/tags/tag5.xml><?xml version="1.0" encoding="utf-8"?>
<p:tagLst xmlns:a="http://schemas.openxmlformats.org/drawingml/2006/main" xmlns:r="http://schemas.openxmlformats.org/officeDocument/2006/relationships" xmlns:p="http://schemas.openxmlformats.org/presentationml/2006/main">
  <p:tag name="TIMING" val="|12.5"/>
</p:tagLst>
</file>

<file path=ppt/tags/tag6.xml><?xml version="1.0" encoding="utf-8"?>
<p:tagLst xmlns:a="http://schemas.openxmlformats.org/drawingml/2006/main" xmlns:r="http://schemas.openxmlformats.org/officeDocument/2006/relationships" xmlns:p="http://schemas.openxmlformats.org/presentationml/2006/main">
  <p:tag name="TIMING" val="|12.5"/>
</p:tagLst>
</file>

<file path=ppt/tags/tag7.xml><?xml version="1.0" encoding="utf-8"?>
<p:tagLst xmlns:a="http://schemas.openxmlformats.org/drawingml/2006/main" xmlns:r="http://schemas.openxmlformats.org/officeDocument/2006/relationships" xmlns:p="http://schemas.openxmlformats.org/presentationml/2006/main">
  <p:tag name="TIMING" val="|12.5"/>
</p:tagLst>
</file>

<file path=ppt/tags/tag8.xml><?xml version="1.0" encoding="utf-8"?>
<p:tagLst xmlns:a="http://schemas.openxmlformats.org/drawingml/2006/main" xmlns:r="http://schemas.openxmlformats.org/officeDocument/2006/relationships" xmlns:p="http://schemas.openxmlformats.org/presentationml/2006/main">
  <p:tag name="TIMING" val="|15.1"/>
</p:tagLst>
</file>

<file path=ppt/theme/theme1.xml><?xml version="1.0" encoding="utf-8"?>
<a:theme xmlns:a="http://schemas.openxmlformats.org/drawingml/2006/main" name="Acengageblue">
  <a:themeElements>
    <a:clrScheme name="Custom 1">
      <a:dk1>
        <a:srgbClr val="080808"/>
      </a:dk1>
      <a:lt1>
        <a:srgbClr val="F8F8F8"/>
      </a:lt1>
      <a:dk2>
        <a:srgbClr val="000000"/>
      </a:dk2>
      <a:lt2>
        <a:srgbClr val="F2F8ED"/>
      </a:lt2>
      <a:accent1>
        <a:srgbClr val="002060"/>
      </a:accent1>
      <a:accent2>
        <a:srgbClr val="FFFFFF"/>
      </a:accent2>
      <a:accent3>
        <a:srgbClr val="FBFBFB"/>
      </a:accent3>
      <a:accent4>
        <a:srgbClr val="060606"/>
      </a:accent4>
      <a:accent5>
        <a:srgbClr val="808080"/>
      </a:accent5>
      <a:accent6>
        <a:srgbClr val="DDDDDD"/>
      </a:accent6>
      <a:hlink>
        <a:srgbClr val="4891EA"/>
      </a:hlink>
      <a:folHlink>
        <a:srgbClr val="7AAFF0"/>
      </a:folHlink>
    </a:clrScheme>
    <a:fontScheme name="circles">
      <a:majorFont>
        <a:latin typeface="Century Gothic"/>
        <a:ea typeface=""/>
        <a:cs typeface="Arial"/>
      </a:majorFont>
      <a:minorFont>
        <a:latin typeface="Century Gothic"/>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rcles 1">
        <a:dk1>
          <a:srgbClr val="005A58"/>
        </a:dk1>
        <a:lt1>
          <a:srgbClr val="FFFFFF"/>
        </a:lt1>
        <a:dk2>
          <a:srgbClr val="008080"/>
        </a:dk2>
        <a:lt2>
          <a:srgbClr val="FFFFCD"/>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2"/>
        </a:folHlink>
      </a:clrScheme>
      <a:clrMap bg1="dk2" tx1="lt1" bg2="dk1" tx2="lt2" accent1="accent1" accent2="accent2" accent3="accent3" accent4="accent4" accent5="accent5" accent6="accent6" hlink="hlink" folHlink="folHlink"/>
    </a:extraClrScheme>
    <a:extraClrScheme>
      <a:clrScheme name="circles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circles 3">
        <a:dk1>
          <a:srgbClr val="000000"/>
        </a:dk1>
        <a:lt1>
          <a:srgbClr val="FFDBA6"/>
        </a:lt1>
        <a:dk2>
          <a:srgbClr val="FFFFFF"/>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circles 4">
        <a:dk1>
          <a:srgbClr val="66CCCC"/>
        </a:dk1>
        <a:lt1>
          <a:srgbClr val="FFFFFF"/>
        </a:lt1>
        <a:dk2>
          <a:srgbClr val="2E6B6B"/>
        </a:dk2>
        <a:lt2>
          <a:srgbClr val="2E6B6B"/>
        </a:lt2>
        <a:accent1>
          <a:srgbClr val="45A3A1"/>
        </a:accent1>
        <a:accent2>
          <a:srgbClr val="9ADEDC"/>
        </a:accent2>
        <a:accent3>
          <a:srgbClr val="ADBABA"/>
        </a:accent3>
        <a:accent4>
          <a:srgbClr val="DADADA"/>
        </a:accent4>
        <a:accent5>
          <a:srgbClr val="B0CECD"/>
        </a:accent5>
        <a:accent6>
          <a:srgbClr val="8BC9C7"/>
        </a:accent6>
        <a:hlink>
          <a:srgbClr val="B3E6E6"/>
        </a:hlink>
        <a:folHlink>
          <a:srgbClr val="33CCCC"/>
        </a:folHlink>
      </a:clrScheme>
      <a:clrMap bg1="dk2" tx1="lt1" bg2="dk1" tx2="lt2" accent1="accent1" accent2="accent2" accent3="accent3" accent4="accent4" accent5="accent5" accent6="accent6" hlink="hlink" folHlink="folHlink"/>
    </a:extraClrScheme>
    <a:extraClrScheme>
      <a:clrScheme name="circles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circles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
      <a:clrScheme name="circles 7">
        <a:dk1>
          <a:srgbClr val="080808"/>
        </a:dk1>
        <a:lt1>
          <a:srgbClr val="F8F8F8"/>
        </a:lt1>
        <a:dk2>
          <a:srgbClr val="000000"/>
        </a:dk2>
        <a:lt2>
          <a:srgbClr val="F2F8ED"/>
        </a:lt2>
        <a:accent1>
          <a:srgbClr val="660066"/>
        </a:accent1>
        <a:accent2>
          <a:srgbClr val="FFFFFF"/>
        </a:accent2>
        <a:accent3>
          <a:srgbClr val="FBFBFB"/>
        </a:accent3>
        <a:accent4>
          <a:srgbClr val="060606"/>
        </a:accent4>
        <a:accent5>
          <a:srgbClr val="B8AA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Acengageblue</Template>
  <TotalTime>59820</TotalTime>
  <Words>886</Words>
  <Application>Microsoft Office PowerPoint</Application>
  <PresentationFormat>Widescreen</PresentationFormat>
  <Paragraphs>99</Paragraphs>
  <Slides>11</Slides>
  <Notes>5</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vt:i4>
      </vt:variant>
    </vt:vector>
  </HeadingPairs>
  <TitlesOfParts>
    <vt:vector size="23" baseType="lpstr">
      <vt:lpstr>Arial</vt:lpstr>
      <vt:lpstr>Arial Black</vt:lpstr>
      <vt:lpstr>Broadway</vt:lpstr>
      <vt:lpstr>Calibri</vt:lpstr>
      <vt:lpstr>Calibri Light</vt:lpstr>
      <vt:lpstr>Century Gothic</vt:lpstr>
      <vt:lpstr>Lucida Sans</vt:lpstr>
      <vt:lpstr>Monotype Corsiva</vt:lpstr>
      <vt:lpstr>PT Sans</vt:lpstr>
      <vt:lpstr>Segoe UI</vt:lpstr>
      <vt:lpstr>Acengageblue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Clearly Presented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Circles Green 1 Template</dc:title>
  <dc:creator>Presentation Helper</dc:creator>
  <cp:lastModifiedBy>Amjad Auzam</cp:lastModifiedBy>
  <cp:revision>3994</cp:revision>
  <dcterms:created xsi:type="dcterms:W3CDTF">2005-04-26T09:52:17Z</dcterms:created>
  <dcterms:modified xsi:type="dcterms:W3CDTF">2023-02-20T05:53:48Z</dcterms:modified>
</cp:coreProperties>
</file>